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9" r:id="rId3"/>
    <p:sldId id="270" r:id="rId4"/>
    <p:sldId id="271" r:id="rId5"/>
    <p:sldId id="272" r:id="rId6"/>
    <p:sldId id="273" r:id="rId7"/>
    <p:sldId id="274" r:id="rId8"/>
    <p:sldId id="276" r:id="rId9"/>
    <p:sldId id="277" r:id="rId10"/>
    <p:sldId id="278" r:id="rId11"/>
    <p:sldId id="279" r:id="rId12"/>
    <p:sldId id="280" r:id="rId13"/>
    <p:sldId id="281" r:id="rId14"/>
    <p:sldId id="282" r:id="rId15"/>
    <p:sldId id="283" r:id="rId16"/>
    <p:sldId id="284" r:id="rId17"/>
    <p:sldId id="286" r:id="rId18"/>
    <p:sldId id="28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94660"/>
  </p:normalViewPr>
  <p:slideViewPr>
    <p:cSldViewPr snapToGrid="0">
      <p:cViewPr varScale="1">
        <p:scale>
          <a:sx n="104" d="100"/>
          <a:sy n="104" d="100"/>
        </p:scale>
        <p:origin x="31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FD295C-B202-43F6-907A-A771C429959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187915F-6F39-4BE7-BC2B-9302B1046DE5}">
      <dgm:prSet/>
      <dgm:spPr/>
      <dgm:t>
        <a:bodyPr/>
        <a:lstStyle/>
        <a:p>
          <a:r>
            <a:rPr lang="en-US"/>
            <a:t>Use the tip of the needle to dip the drawing line</a:t>
          </a:r>
        </a:p>
      </dgm:t>
    </dgm:pt>
    <dgm:pt modelId="{DDC04451-F3FE-4EF6-BB5D-70C56A17B615}" type="parTrans" cxnId="{69C64C9F-D0DC-4549-8216-B6E384E7376D}">
      <dgm:prSet/>
      <dgm:spPr/>
      <dgm:t>
        <a:bodyPr/>
        <a:lstStyle/>
        <a:p>
          <a:endParaRPr lang="en-US"/>
        </a:p>
      </dgm:t>
    </dgm:pt>
    <dgm:pt modelId="{4D0805FA-13EB-4604-BC1F-FB11EE94A0E1}" type="sibTrans" cxnId="{69C64C9F-D0DC-4549-8216-B6E384E7376D}">
      <dgm:prSet/>
      <dgm:spPr/>
      <dgm:t>
        <a:bodyPr/>
        <a:lstStyle/>
        <a:p>
          <a:endParaRPr lang="en-US"/>
        </a:p>
      </dgm:t>
    </dgm:pt>
    <dgm:pt modelId="{FBF47EF9-1C64-4199-85B8-82F6B04A792C}">
      <dgm:prSet/>
      <dgm:spPr/>
      <dgm:t>
        <a:bodyPr/>
        <a:lstStyle/>
        <a:p>
          <a:r>
            <a:rPr lang="en-US"/>
            <a:t>Use a syringe to mark in the air</a:t>
          </a:r>
        </a:p>
      </dgm:t>
    </dgm:pt>
    <dgm:pt modelId="{C22B5218-FC08-45CD-8AA5-5C5682AD121F}" type="parTrans" cxnId="{9260F531-ED4E-49F9-990F-C01C793D3A5C}">
      <dgm:prSet/>
      <dgm:spPr/>
      <dgm:t>
        <a:bodyPr/>
        <a:lstStyle/>
        <a:p>
          <a:endParaRPr lang="en-US"/>
        </a:p>
      </dgm:t>
    </dgm:pt>
    <dgm:pt modelId="{064554B2-F7D6-4982-B008-6D05E7E5A0F5}" type="sibTrans" cxnId="{9260F531-ED4E-49F9-990F-C01C793D3A5C}">
      <dgm:prSet/>
      <dgm:spPr/>
      <dgm:t>
        <a:bodyPr/>
        <a:lstStyle/>
        <a:p>
          <a:endParaRPr lang="en-US"/>
        </a:p>
      </dgm:t>
    </dgm:pt>
    <dgm:pt modelId="{ACEA8A92-26B0-4CDA-8D9D-5A28AB2D00C1}">
      <dgm:prSet/>
      <dgm:spPr/>
      <dgm:t>
        <a:bodyPr/>
        <a:lstStyle/>
        <a:p>
          <a:r>
            <a:rPr lang="en-US"/>
            <a:t>An attempt to line the glove box</a:t>
          </a:r>
        </a:p>
      </dgm:t>
    </dgm:pt>
    <dgm:pt modelId="{D4152E05-F284-4883-A856-077D35216105}" type="parTrans" cxnId="{0B291A5C-8127-4F61-9441-A8F35EE93FF2}">
      <dgm:prSet/>
      <dgm:spPr/>
      <dgm:t>
        <a:bodyPr/>
        <a:lstStyle/>
        <a:p>
          <a:endParaRPr lang="en-US"/>
        </a:p>
      </dgm:t>
    </dgm:pt>
    <dgm:pt modelId="{310AE838-031D-4357-A145-411B039ECA25}" type="sibTrans" cxnId="{0B291A5C-8127-4F61-9441-A8F35EE93FF2}">
      <dgm:prSet/>
      <dgm:spPr/>
      <dgm:t>
        <a:bodyPr/>
        <a:lstStyle/>
        <a:p>
          <a:endParaRPr lang="en-US"/>
        </a:p>
      </dgm:t>
    </dgm:pt>
    <dgm:pt modelId="{1238B2AC-FED6-4755-9434-6722D94C04C7}" type="pres">
      <dgm:prSet presAssocID="{F2FD295C-B202-43F6-907A-A771C429959B}" presName="hierChild1" presStyleCnt="0">
        <dgm:presLayoutVars>
          <dgm:chPref val="1"/>
          <dgm:dir/>
          <dgm:animOne val="branch"/>
          <dgm:animLvl val="lvl"/>
          <dgm:resizeHandles/>
        </dgm:presLayoutVars>
      </dgm:prSet>
      <dgm:spPr/>
    </dgm:pt>
    <dgm:pt modelId="{22F404A2-4C42-49C9-BA1A-F2DFD8C2D06C}" type="pres">
      <dgm:prSet presAssocID="{B187915F-6F39-4BE7-BC2B-9302B1046DE5}" presName="hierRoot1" presStyleCnt="0"/>
      <dgm:spPr/>
    </dgm:pt>
    <dgm:pt modelId="{5D575594-016C-4A40-A81A-773584B47A35}" type="pres">
      <dgm:prSet presAssocID="{B187915F-6F39-4BE7-BC2B-9302B1046DE5}" presName="composite" presStyleCnt="0"/>
      <dgm:spPr/>
    </dgm:pt>
    <dgm:pt modelId="{D8ED7716-B231-4177-8E6A-39605720763A}" type="pres">
      <dgm:prSet presAssocID="{B187915F-6F39-4BE7-BC2B-9302B1046DE5}" presName="background" presStyleLbl="node0" presStyleIdx="0" presStyleCnt="3"/>
      <dgm:spPr/>
    </dgm:pt>
    <dgm:pt modelId="{FF5FCF05-57DA-4EA9-8588-ED6E3F8D2F78}" type="pres">
      <dgm:prSet presAssocID="{B187915F-6F39-4BE7-BC2B-9302B1046DE5}" presName="text" presStyleLbl="fgAcc0" presStyleIdx="0" presStyleCnt="3">
        <dgm:presLayoutVars>
          <dgm:chPref val="3"/>
        </dgm:presLayoutVars>
      </dgm:prSet>
      <dgm:spPr/>
    </dgm:pt>
    <dgm:pt modelId="{9C81A691-2D01-43AD-B22D-F8E277043624}" type="pres">
      <dgm:prSet presAssocID="{B187915F-6F39-4BE7-BC2B-9302B1046DE5}" presName="hierChild2" presStyleCnt="0"/>
      <dgm:spPr/>
    </dgm:pt>
    <dgm:pt modelId="{C364A593-D9F5-4FB3-90FD-3598D383692F}" type="pres">
      <dgm:prSet presAssocID="{FBF47EF9-1C64-4199-85B8-82F6B04A792C}" presName="hierRoot1" presStyleCnt="0"/>
      <dgm:spPr/>
    </dgm:pt>
    <dgm:pt modelId="{2D4849DA-4031-477F-A93F-BB975B458DAB}" type="pres">
      <dgm:prSet presAssocID="{FBF47EF9-1C64-4199-85B8-82F6B04A792C}" presName="composite" presStyleCnt="0"/>
      <dgm:spPr/>
    </dgm:pt>
    <dgm:pt modelId="{7E883022-1BB4-4A08-B100-B14C973F6D03}" type="pres">
      <dgm:prSet presAssocID="{FBF47EF9-1C64-4199-85B8-82F6B04A792C}" presName="background" presStyleLbl="node0" presStyleIdx="1" presStyleCnt="3"/>
      <dgm:spPr/>
    </dgm:pt>
    <dgm:pt modelId="{F6C7FC68-FE9D-476B-9B60-45D181881E71}" type="pres">
      <dgm:prSet presAssocID="{FBF47EF9-1C64-4199-85B8-82F6B04A792C}" presName="text" presStyleLbl="fgAcc0" presStyleIdx="1" presStyleCnt="3">
        <dgm:presLayoutVars>
          <dgm:chPref val="3"/>
        </dgm:presLayoutVars>
      </dgm:prSet>
      <dgm:spPr/>
    </dgm:pt>
    <dgm:pt modelId="{2D5B5A6B-99D9-4776-9A20-188B0ACA4292}" type="pres">
      <dgm:prSet presAssocID="{FBF47EF9-1C64-4199-85B8-82F6B04A792C}" presName="hierChild2" presStyleCnt="0"/>
      <dgm:spPr/>
    </dgm:pt>
    <dgm:pt modelId="{5977B063-E186-4A01-9D95-7797E7479E71}" type="pres">
      <dgm:prSet presAssocID="{ACEA8A92-26B0-4CDA-8D9D-5A28AB2D00C1}" presName="hierRoot1" presStyleCnt="0"/>
      <dgm:spPr/>
    </dgm:pt>
    <dgm:pt modelId="{71115C6E-9C62-4623-AFBF-BD91993FA4FD}" type="pres">
      <dgm:prSet presAssocID="{ACEA8A92-26B0-4CDA-8D9D-5A28AB2D00C1}" presName="composite" presStyleCnt="0"/>
      <dgm:spPr/>
    </dgm:pt>
    <dgm:pt modelId="{E752F6D3-F5DC-41A0-B952-B003623E3C85}" type="pres">
      <dgm:prSet presAssocID="{ACEA8A92-26B0-4CDA-8D9D-5A28AB2D00C1}" presName="background" presStyleLbl="node0" presStyleIdx="2" presStyleCnt="3"/>
      <dgm:spPr/>
    </dgm:pt>
    <dgm:pt modelId="{A103B1CE-77FD-456A-9FC7-87A2B3FB6753}" type="pres">
      <dgm:prSet presAssocID="{ACEA8A92-26B0-4CDA-8D9D-5A28AB2D00C1}" presName="text" presStyleLbl="fgAcc0" presStyleIdx="2" presStyleCnt="3">
        <dgm:presLayoutVars>
          <dgm:chPref val="3"/>
        </dgm:presLayoutVars>
      </dgm:prSet>
      <dgm:spPr/>
    </dgm:pt>
    <dgm:pt modelId="{6FEFE7E0-8F7D-4B08-ABF4-8A502D2DE17F}" type="pres">
      <dgm:prSet presAssocID="{ACEA8A92-26B0-4CDA-8D9D-5A28AB2D00C1}" presName="hierChild2" presStyleCnt="0"/>
      <dgm:spPr/>
    </dgm:pt>
  </dgm:ptLst>
  <dgm:cxnLst>
    <dgm:cxn modelId="{A6619930-CCF7-4DB0-BD92-568FF20EEC84}" type="presOf" srcId="{B187915F-6F39-4BE7-BC2B-9302B1046DE5}" destId="{FF5FCF05-57DA-4EA9-8588-ED6E3F8D2F78}" srcOrd="0" destOrd="0" presId="urn:microsoft.com/office/officeart/2005/8/layout/hierarchy1"/>
    <dgm:cxn modelId="{9260F531-ED4E-49F9-990F-C01C793D3A5C}" srcId="{F2FD295C-B202-43F6-907A-A771C429959B}" destId="{FBF47EF9-1C64-4199-85B8-82F6B04A792C}" srcOrd="1" destOrd="0" parTransId="{C22B5218-FC08-45CD-8AA5-5C5682AD121F}" sibTransId="{064554B2-F7D6-4982-B008-6D05E7E5A0F5}"/>
    <dgm:cxn modelId="{0B291A5C-8127-4F61-9441-A8F35EE93FF2}" srcId="{F2FD295C-B202-43F6-907A-A771C429959B}" destId="{ACEA8A92-26B0-4CDA-8D9D-5A28AB2D00C1}" srcOrd="2" destOrd="0" parTransId="{D4152E05-F284-4883-A856-077D35216105}" sibTransId="{310AE838-031D-4357-A145-411B039ECA25}"/>
    <dgm:cxn modelId="{D9A86589-08C7-4D8B-91A9-CCAEA02206C0}" type="presOf" srcId="{ACEA8A92-26B0-4CDA-8D9D-5A28AB2D00C1}" destId="{A103B1CE-77FD-456A-9FC7-87A2B3FB6753}" srcOrd="0" destOrd="0" presId="urn:microsoft.com/office/officeart/2005/8/layout/hierarchy1"/>
    <dgm:cxn modelId="{46F5EB8D-CAE2-474B-A34B-EA00EAE1B9B2}" type="presOf" srcId="{F2FD295C-B202-43F6-907A-A771C429959B}" destId="{1238B2AC-FED6-4755-9434-6722D94C04C7}" srcOrd="0" destOrd="0" presId="urn:microsoft.com/office/officeart/2005/8/layout/hierarchy1"/>
    <dgm:cxn modelId="{69C64C9F-D0DC-4549-8216-B6E384E7376D}" srcId="{F2FD295C-B202-43F6-907A-A771C429959B}" destId="{B187915F-6F39-4BE7-BC2B-9302B1046DE5}" srcOrd="0" destOrd="0" parTransId="{DDC04451-F3FE-4EF6-BB5D-70C56A17B615}" sibTransId="{4D0805FA-13EB-4604-BC1F-FB11EE94A0E1}"/>
    <dgm:cxn modelId="{C1A063A1-8C97-468E-9C25-7822B558FFD6}" type="presOf" srcId="{FBF47EF9-1C64-4199-85B8-82F6B04A792C}" destId="{F6C7FC68-FE9D-476B-9B60-45D181881E71}" srcOrd="0" destOrd="0" presId="urn:microsoft.com/office/officeart/2005/8/layout/hierarchy1"/>
    <dgm:cxn modelId="{7AEA70D2-AAF5-479C-A4C3-77B0769FF5E1}" type="presParOf" srcId="{1238B2AC-FED6-4755-9434-6722D94C04C7}" destId="{22F404A2-4C42-49C9-BA1A-F2DFD8C2D06C}" srcOrd="0" destOrd="0" presId="urn:microsoft.com/office/officeart/2005/8/layout/hierarchy1"/>
    <dgm:cxn modelId="{F690AEF2-C13B-4DBF-BF1E-3E7908804BA0}" type="presParOf" srcId="{22F404A2-4C42-49C9-BA1A-F2DFD8C2D06C}" destId="{5D575594-016C-4A40-A81A-773584B47A35}" srcOrd="0" destOrd="0" presId="urn:microsoft.com/office/officeart/2005/8/layout/hierarchy1"/>
    <dgm:cxn modelId="{6769FA03-4849-40D1-BE68-F49E3463C345}" type="presParOf" srcId="{5D575594-016C-4A40-A81A-773584B47A35}" destId="{D8ED7716-B231-4177-8E6A-39605720763A}" srcOrd="0" destOrd="0" presId="urn:microsoft.com/office/officeart/2005/8/layout/hierarchy1"/>
    <dgm:cxn modelId="{7A156471-8CD0-423A-8F1A-7D0FE5EC8FB9}" type="presParOf" srcId="{5D575594-016C-4A40-A81A-773584B47A35}" destId="{FF5FCF05-57DA-4EA9-8588-ED6E3F8D2F78}" srcOrd="1" destOrd="0" presId="urn:microsoft.com/office/officeart/2005/8/layout/hierarchy1"/>
    <dgm:cxn modelId="{3080D1F5-34FD-455B-B7F5-EE2FF85F8769}" type="presParOf" srcId="{22F404A2-4C42-49C9-BA1A-F2DFD8C2D06C}" destId="{9C81A691-2D01-43AD-B22D-F8E277043624}" srcOrd="1" destOrd="0" presId="urn:microsoft.com/office/officeart/2005/8/layout/hierarchy1"/>
    <dgm:cxn modelId="{D1A36BDD-16F4-4EEC-A527-7ABC69458DDE}" type="presParOf" srcId="{1238B2AC-FED6-4755-9434-6722D94C04C7}" destId="{C364A593-D9F5-4FB3-90FD-3598D383692F}" srcOrd="1" destOrd="0" presId="urn:microsoft.com/office/officeart/2005/8/layout/hierarchy1"/>
    <dgm:cxn modelId="{A86A3796-2EA7-4535-B2FE-B3DE1B6BACC2}" type="presParOf" srcId="{C364A593-D9F5-4FB3-90FD-3598D383692F}" destId="{2D4849DA-4031-477F-A93F-BB975B458DAB}" srcOrd="0" destOrd="0" presId="urn:microsoft.com/office/officeart/2005/8/layout/hierarchy1"/>
    <dgm:cxn modelId="{FCBA6E6B-494A-46EC-82D3-48A959F8B7C9}" type="presParOf" srcId="{2D4849DA-4031-477F-A93F-BB975B458DAB}" destId="{7E883022-1BB4-4A08-B100-B14C973F6D03}" srcOrd="0" destOrd="0" presId="urn:microsoft.com/office/officeart/2005/8/layout/hierarchy1"/>
    <dgm:cxn modelId="{323E25EA-5F29-442E-9C07-01428E940067}" type="presParOf" srcId="{2D4849DA-4031-477F-A93F-BB975B458DAB}" destId="{F6C7FC68-FE9D-476B-9B60-45D181881E71}" srcOrd="1" destOrd="0" presId="urn:microsoft.com/office/officeart/2005/8/layout/hierarchy1"/>
    <dgm:cxn modelId="{5821C9A0-945F-429F-BDD3-DB6B34A20BB2}" type="presParOf" srcId="{C364A593-D9F5-4FB3-90FD-3598D383692F}" destId="{2D5B5A6B-99D9-4776-9A20-188B0ACA4292}" srcOrd="1" destOrd="0" presId="urn:microsoft.com/office/officeart/2005/8/layout/hierarchy1"/>
    <dgm:cxn modelId="{D87EE5A2-01A9-41A2-AF31-97A6912EA4A8}" type="presParOf" srcId="{1238B2AC-FED6-4755-9434-6722D94C04C7}" destId="{5977B063-E186-4A01-9D95-7797E7479E71}" srcOrd="2" destOrd="0" presId="urn:microsoft.com/office/officeart/2005/8/layout/hierarchy1"/>
    <dgm:cxn modelId="{E3073DE7-0A71-43F3-A769-1A10AB2F025C}" type="presParOf" srcId="{5977B063-E186-4A01-9D95-7797E7479E71}" destId="{71115C6E-9C62-4623-AFBF-BD91993FA4FD}" srcOrd="0" destOrd="0" presId="urn:microsoft.com/office/officeart/2005/8/layout/hierarchy1"/>
    <dgm:cxn modelId="{2C4D050C-A1A1-49BC-99DA-1BA8CCB5EF7B}" type="presParOf" srcId="{71115C6E-9C62-4623-AFBF-BD91993FA4FD}" destId="{E752F6D3-F5DC-41A0-B952-B003623E3C85}" srcOrd="0" destOrd="0" presId="urn:microsoft.com/office/officeart/2005/8/layout/hierarchy1"/>
    <dgm:cxn modelId="{D85BD734-5411-4675-804D-3271CD884A95}" type="presParOf" srcId="{71115C6E-9C62-4623-AFBF-BD91993FA4FD}" destId="{A103B1CE-77FD-456A-9FC7-87A2B3FB6753}" srcOrd="1" destOrd="0" presId="urn:microsoft.com/office/officeart/2005/8/layout/hierarchy1"/>
    <dgm:cxn modelId="{38C0D926-F063-4DD8-B44B-F256A1C40F17}" type="presParOf" srcId="{5977B063-E186-4A01-9D95-7797E7479E71}" destId="{6FEFE7E0-8F7D-4B08-ABF4-8A502D2DE17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D7716-B231-4177-8E6A-39605720763A}">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FCF05-57DA-4EA9-8588-ED6E3F8D2F78}">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Use the tip of the needle to dip the drawing line</a:t>
          </a:r>
        </a:p>
      </dsp:txBody>
      <dsp:txXfrm>
        <a:off x="383617" y="1447754"/>
        <a:ext cx="2847502" cy="1768010"/>
      </dsp:txXfrm>
    </dsp:sp>
    <dsp:sp modelId="{7E883022-1BB4-4A08-B100-B14C973F6D03}">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7FC68-FE9D-476B-9B60-45D181881E71}">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Use a syringe to mark in the air</a:t>
          </a:r>
        </a:p>
      </dsp:txBody>
      <dsp:txXfrm>
        <a:off x="3998355" y="1447754"/>
        <a:ext cx="2847502" cy="1768010"/>
      </dsp:txXfrm>
    </dsp:sp>
    <dsp:sp modelId="{E752F6D3-F5DC-41A0-B952-B003623E3C85}">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3B1CE-77FD-456A-9FC7-87A2B3FB6753}">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An attempt to line the glove box</a:t>
          </a:r>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F5C97-471C-4119-B50E-5CCBC622FB6E}" type="datetimeFigureOut">
              <a:rPr lang="zh-CN" altLang="en-US" smtClean="0"/>
              <a:t>2024/8/2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98B67-A511-439D-8A60-B6DA36DA1FC9}" type="slidenum">
              <a:rPr lang="zh-CN" altLang="en-US" smtClean="0"/>
              <a:t>‹#›</a:t>
            </a:fld>
            <a:endParaRPr lang="zh-CN" altLang="en-US"/>
          </a:p>
        </p:txBody>
      </p:sp>
    </p:spTree>
    <p:extLst>
      <p:ext uri="{BB962C8B-B14F-4D97-AF65-F5344CB8AC3E}">
        <p14:creationId xmlns:p14="http://schemas.microsoft.com/office/powerpoint/2010/main" val="413783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C98B67-A511-439D-8A60-B6DA36DA1FC9}" type="slidenum">
              <a:rPr lang="zh-CN" altLang="en-US" smtClean="0"/>
              <a:t>1</a:t>
            </a:fld>
            <a:endParaRPr lang="zh-CN" altLang="en-US"/>
          </a:p>
        </p:txBody>
      </p:sp>
    </p:spTree>
    <p:extLst>
      <p:ext uri="{BB962C8B-B14F-4D97-AF65-F5344CB8AC3E}">
        <p14:creationId xmlns:p14="http://schemas.microsoft.com/office/powerpoint/2010/main" val="13878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C98B67-A511-439D-8A60-B6DA36DA1FC9}" type="slidenum">
              <a:rPr lang="zh-CN" altLang="en-US" smtClean="0"/>
              <a:t>7</a:t>
            </a:fld>
            <a:endParaRPr lang="zh-CN" altLang="en-US"/>
          </a:p>
        </p:txBody>
      </p:sp>
    </p:spTree>
    <p:extLst>
      <p:ext uri="{BB962C8B-B14F-4D97-AF65-F5344CB8AC3E}">
        <p14:creationId xmlns:p14="http://schemas.microsoft.com/office/powerpoint/2010/main" val="275701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2F36F-FAE0-F82F-23D8-B893BB9C429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58EB56-01D9-5B0E-2962-36B39EA08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362B2CA-0C12-81BD-426A-5E0AF99F4586}"/>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53348140-85E7-C2D0-0B66-D8A060CD33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317854-3DD0-9AE5-0ABA-7E8D2C6C6EFD}"/>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323641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1B6D5-B989-033E-8DE3-6F762678551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7CF0BF-E6F4-B2A6-4EDB-F3F94B1E2D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D28F4B-734F-8BBC-5A58-03FE0A33404D}"/>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B6F2A7CE-36F9-6FBF-6837-F2539BE71D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898625-003D-01DF-DA55-62EF579FADF8}"/>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58315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6760C8-F663-9DE3-AEFC-EBDCCD84D0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CC1B26-7FE7-52CA-E0DB-6D5A3FF24D8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73FED6-5582-D219-68B4-A45D7AB7C24E}"/>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7E2F8A99-E432-657B-6CCE-C26EFF3537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A57F36-838A-F51B-3850-BCA125BC93FB}"/>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218531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03C64-CE45-AD76-16AE-3FC5A9BBEB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D7CFC2-BD6F-7070-344F-7E1042CE58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DC4D3C-231A-05F1-7760-DEE20A057078}"/>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58A502F3-51FE-EB6E-D0A2-C0B4DAD9A3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A72ABB-15A2-3A69-0AC0-FACF3E6AB91F}"/>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363808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0E27B-B6B7-670C-B83A-871FE74E2C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8447D4-322F-3984-9445-B77A4E9A0A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2CC21A3-7743-F918-A146-CC14B52175D1}"/>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FC36C32A-0877-1D93-56E2-CA6066559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1DE080-0AD2-E4BF-A684-F5EA89513729}"/>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2967246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C2213-7355-3C27-77AE-5C82FDF4F13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3C41B0-0110-EFEB-D44D-BF4D745993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C4BC40-013C-715F-7D79-614A6BA5B44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5E094C8-3B1B-ED33-E1C9-365A8AB6A01C}"/>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6" name="页脚占位符 5">
            <a:extLst>
              <a:ext uri="{FF2B5EF4-FFF2-40B4-BE49-F238E27FC236}">
                <a16:creationId xmlns:a16="http://schemas.microsoft.com/office/drawing/2014/main" id="{EFACE9CD-EE82-3C3D-8D9B-8C1F0D97BC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AF9DED-8969-38B0-9799-2F9793EA4369}"/>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2594719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38717-7883-AC6C-32AE-223656B1E6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F74434-424D-50D5-655C-2196566ED7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5E9273-4A1E-C367-8285-099EE2DC7C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9DF09D-56D7-211B-567D-85AD1BB39A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E50466-B27E-0AD0-EF92-3227CD4706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E06DD75-6410-283A-97B8-C4BE2BEA73A5}"/>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8" name="页脚占位符 7">
            <a:extLst>
              <a:ext uri="{FF2B5EF4-FFF2-40B4-BE49-F238E27FC236}">
                <a16:creationId xmlns:a16="http://schemas.microsoft.com/office/drawing/2014/main" id="{D1ECC2F3-3002-42B7-1183-6A5AB3B51C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F30B83-C2C5-CA1E-7849-D18159F9357B}"/>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60344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BE4D8-6BB1-69C4-9928-0546B886FBA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681C23-3C9E-3590-D16C-60E3A533A63A}"/>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4" name="页脚占位符 3">
            <a:extLst>
              <a:ext uri="{FF2B5EF4-FFF2-40B4-BE49-F238E27FC236}">
                <a16:creationId xmlns:a16="http://schemas.microsoft.com/office/drawing/2014/main" id="{5F0EB9B9-8FBE-C7C3-51EC-4A2BB280D5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22F6AA2-6ECD-5A53-369D-5AC7A713925C}"/>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147527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9282A9-66ED-B74D-877B-3F6A58C245EC}"/>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3" name="页脚占位符 2">
            <a:extLst>
              <a:ext uri="{FF2B5EF4-FFF2-40B4-BE49-F238E27FC236}">
                <a16:creationId xmlns:a16="http://schemas.microsoft.com/office/drawing/2014/main" id="{3582256E-A40A-E073-0E37-B42827F3C5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1717435-9D6B-6776-7DF1-7D91608A462E}"/>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286339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7AF35-5BF2-379C-76B3-3B84126C9F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6DEB8D1-F966-E77C-391E-C01DA47F2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AA43FDF-7E59-4BAE-B525-E0BCAA2B5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161021D-3621-2A0F-EA1B-76CD9036CAA3}"/>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6" name="页脚占位符 5">
            <a:extLst>
              <a:ext uri="{FF2B5EF4-FFF2-40B4-BE49-F238E27FC236}">
                <a16:creationId xmlns:a16="http://schemas.microsoft.com/office/drawing/2014/main" id="{661BB4E1-F8C3-1454-C183-9830515DA7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F6B225-4025-11A9-FF5D-BD199183F680}"/>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4261796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9A3C7-5754-18B1-E0EE-DF8AE2A5FF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75D12A4-08EA-5845-D082-AEECF8A51B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1F36AE-4D30-C89B-FDF8-89A0C8C2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C633F0-08A7-FAE3-DE14-CEE81CDCA47F}"/>
              </a:ext>
            </a:extLst>
          </p:cNvPr>
          <p:cNvSpPr>
            <a:spLocks noGrp="1"/>
          </p:cNvSpPr>
          <p:nvPr>
            <p:ph type="dt" sz="half" idx="10"/>
          </p:nvPr>
        </p:nvSpPr>
        <p:spPr/>
        <p:txBody>
          <a:bodyPr/>
          <a:lstStyle/>
          <a:p>
            <a:fld id="{9AC7950B-2A36-45AF-8924-A03E00BF8C8F}" type="datetimeFigureOut">
              <a:rPr lang="zh-CN" altLang="en-US" smtClean="0"/>
              <a:t>2024/8/2</a:t>
            </a:fld>
            <a:endParaRPr lang="zh-CN" altLang="en-US"/>
          </a:p>
        </p:txBody>
      </p:sp>
      <p:sp>
        <p:nvSpPr>
          <p:cNvPr id="6" name="页脚占位符 5">
            <a:extLst>
              <a:ext uri="{FF2B5EF4-FFF2-40B4-BE49-F238E27FC236}">
                <a16:creationId xmlns:a16="http://schemas.microsoft.com/office/drawing/2014/main" id="{F487FE02-7F04-8BEB-E1C0-86606868FD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C8A314-23F8-FB06-7E58-1B29984C4DE3}"/>
              </a:ext>
            </a:extLst>
          </p:cNvPr>
          <p:cNvSpPr>
            <a:spLocks noGrp="1"/>
          </p:cNvSpPr>
          <p:nvPr>
            <p:ph type="sldNum" sz="quarter" idx="12"/>
          </p:nvPr>
        </p:nvSpPr>
        <p:spPr/>
        <p:txBody>
          <a:body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70871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BEA090-84C3-2B8C-FE1C-EA03E94733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72E23B2-19CA-9146-D2B1-66C521D55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2C5BD63-E24D-190B-7C19-A6A4C325B8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C7950B-2A36-45AF-8924-A03E00BF8C8F}" type="datetimeFigureOut">
              <a:rPr lang="zh-CN" altLang="en-US" smtClean="0"/>
              <a:t>2024/8/2</a:t>
            </a:fld>
            <a:endParaRPr lang="zh-CN" altLang="en-US"/>
          </a:p>
        </p:txBody>
      </p:sp>
      <p:sp>
        <p:nvSpPr>
          <p:cNvPr id="5" name="页脚占位符 4">
            <a:extLst>
              <a:ext uri="{FF2B5EF4-FFF2-40B4-BE49-F238E27FC236}">
                <a16:creationId xmlns:a16="http://schemas.microsoft.com/office/drawing/2014/main" id="{C70C93D7-E3B0-ECAC-D493-1DF17723B5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4EF511F7-1ACA-840B-B931-EFD35DE8E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428B63-8620-45A8-9127-F422AFC2687E}" type="slidenum">
              <a:rPr lang="zh-CN" altLang="en-US" smtClean="0"/>
              <a:t>‹#›</a:t>
            </a:fld>
            <a:endParaRPr lang="zh-CN" altLang="en-US"/>
          </a:p>
        </p:txBody>
      </p:sp>
    </p:spTree>
    <p:extLst>
      <p:ext uri="{BB962C8B-B14F-4D97-AF65-F5344CB8AC3E}">
        <p14:creationId xmlns:p14="http://schemas.microsoft.com/office/powerpoint/2010/main" val="3526839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5127E-29EA-0029-5B64-70297ECDDF8F}"/>
              </a:ext>
            </a:extLst>
          </p:cNvPr>
          <p:cNvSpPr>
            <a:spLocks noGrp="1"/>
          </p:cNvSpPr>
          <p:nvPr>
            <p:ph type="ctrTitle"/>
          </p:nvPr>
        </p:nvSpPr>
        <p:spPr/>
        <p:txBody>
          <a:bodyPr/>
          <a:lstStyle/>
          <a:p>
            <a:r>
              <a:rPr lang="en-US" altLang="zh-CN"/>
              <a:t>Design and test UHV printer for drawing electrodes</a:t>
            </a:r>
            <a:endParaRPr lang="zh-CN" altLang="en-US" dirty="0"/>
          </a:p>
        </p:txBody>
      </p:sp>
      <p:sp>
        <p:nvSpPr>
          <p:cNvPr id="3" name="文本框 2">
            <a:extLst>
              <a:ext uri="{FF2B5EF4-FFF2-40B4-BE49-F238E27FC236}">
                <a16:creationId xmlns:a16="http://schemas.microsoft.com/office/drawing/2014/main" id="{5662BFD8-68BA-D8EA-8239-F635B5DB7ED8}"/>
              </a:ext>
            </a:extLst>
          </p:cNvPr>
          <p:cNvSpPr txBox="1"/>
          <p:nvPr/>
        </p:nvSpPr>
        <p:spPr>
          <a:xfrm>
            <a:off x="5270831" y="3841708"/>
            <a:ext cx="1104790" cy="707886"/>
          </a:xfrm>
          <a:prstGeom prst="rect">
            <a:avLst/>
          </a:prstGeom>
          <a:noFill/>
        </p:spPr>
        <p:txBody>
          <a:bodyPr wrap="none" rtlCol="0">
            <a:spAutoFit/>
          </a:bodyPr>
          <a:lstStyle/>
          <a:p>
            <a:pPr algn="ctr"/>
            <a:r>
              <a:rPr lang="en-US" altLang="zh-CN" sz="2000" dirty="0"/>
              <a:t>Zhi hao</a:t>
            </a:r>
          </a:p>
          <a:p>
            <a:pPr algn="ctr"/>
            <a:r>
              <a:rPr lang="en-US" altLang="zh-CN" sz="2000" dirty="0"/>
              <a:t>2024.8.2</a:t>
            </a:r>
            <a:endParaRPr lang="zh-CN" altLang="en-US" dirty="0"/>
          </a:p>
        </p:txBody>
      </p:sp>
    </p:spTree>
    <p:extLst>
      <p:ext uri="{BB962C8B-B14F-4D97-AF65-F5344CB8AC3E}">
        <p14:creationId xmlns:p14="http://schemas.microsoft.com/office/powerpoint/2010/main" val="324444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F2BFB362-FB28-0B94-6B44-CD96DA660CEC}"/>
              </a:ext>
            </a:extLst>
          </p:cNvPr>
          <p:cNvSpPr txBox="1"/>
          <p:nvPr/>
        </p:nvSpPr>
        <p:spPr>
          <a:xfrm>
            <a:off x="612648" y="365125"/>
            <a:ext cx="5295015" cy="2063808"/>
          </a:xfrm>
          <a:prstGeom prst="rect">
            <a:avLst/>
          </a:prstGeom>
        </p:spPr>
        <p:txBody>
          <a:bodyPr vert="horz" lIns="91440" tIns="45720" rIns="91440" bIns="45720" rtlCol="0" anchor="b">
            <a:normAutofit/>
          </a:bodyPr>
          <a:lstStyle/>
          <a:p>
            <a:pPr>
              <a:lnSpc>
                <a:spcPct val="90000"/>
              </a:lnSpc>
              <a:spcBef>
                <a:spcPct val="0"/>
              </a:spcBef>
              <a:spcAft>
                <a:spcPts val="600"/>
              </a:spcAft>
            </a:pPr>
            <a:r>
              <a:rPr kumimoji="0" lang="en-US" altLang="zh-CN" sz="5400" b="0" i="0" u="none" strike="noStrike" cap="none" spc="0" normalizeH="0" baseline="0" noProof="0">
                <a:ln>
                  <a:noFill/>
                </a:ln>
                <a:effectLst/>
                <a:uLnTx/>
                <a:uFillTx/>
                <a:latin typeface="+mj-lt"/>
                <a:ea typeface="+mj-ea"/>
                <a:cs typeface="+mj-cs"/>
              </a:rPr>
              <a:t>Some ideas</a:t>
            </a:r>
            <a:endParaRPr lang="en-US" altLang="zh-CN" sz="5400">
              <a:latin typeface="+mj-lt"/>
              <a:ea typeface="+mj-ea"/>
              <a:cs typeface="+mj-cs"/>
            </a:endParaRPr>
          </a:p>
        </p:txBody>
      </p:sp>
      <p:sp>
        <p:nvSpPr>
          <p:cNvPr id="2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4C88A0B9-7719-7B6E-A36E-B8DAA727A709}"/>
              </a:ext>
            </a:extLst>
          </p:cNvPr>
          <p:cNvSpPr txBox="1"/>
          <p:nvPr/>
        </p:nvSpPr>
        <p:spPr>
          <a:xfrm>
            <a:off x="612648" y="2908005"/>
            <a:ext cx="5295015" cy="326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ltLang="zh-CN" sz="1000" dirty="0"/>
              <a:t>The copper particles are well </a:t>
            </a:r>
            <a:r>
              <a:rPr lang="en-US" altLang="zh-CN" sz="1000" dirty="0" err="1"/>
              <a:t>inte</a:t>
            </a:r>
            <a:r>
              <a:rPr lang="en-US" altLang="zh-CN" sz="1000" dirty="0"/>
              <a:t> grated into the liquid metal, but there is a non-uniform </a:t>
            </a:r>
            <a:r>
              <a:rPr lang="en-US" altLang="zh-CN" sz="1000" dirty="0" err="1"/>
              <a:t>distri</a:t>
            </a:r>
            <a:r>
              <a:rPr lang="en-US" altLang="zh-CN" sz="1000" dirty="0"/>
              <a:t> </a:t>
            </a:r>
            <a:r>
              <a:rPr lang="en-US" altLang="zh-CN" sz="1000" dirty="0" err="1"/>
              <a:t>bution</a:t>
            </a:r>
            <a:r>
              <a:rPr lang="en-US" altLang="zh-CN" sz="1000" dirty="0"/>
              <a:t>, which can be improved by grinding and ultrasonic treatment to obtain a paste with better properties, allowing it to be printed directly using a 3D printer (Fig. 6b) the electrical conductivity is enhanced by about 80%and </a:t>
            </a:r>
            <a:r>
              <a:rPr lang="en-US" altLang="zh-CN" sz="1000" dirty="0" err="1"/>
              <a:t>thethermal</a:t>
            </a:r>
            <a:r>
              <a:rPr lang="en-US" altLang="zh-CN" sz="1000" dirty="0"/>
              <a:t> conductivity by about 100% relative to the pure liquid metal. At the same time, the liquid metal has better adhesion to various surfaces and it possesses plasticity.(the existence of metal particles in the liquid metal is not stable, and it is easy to separate from the liquid metal under a strong Review external force)</a:t>
            </a:r>
          </a:p>
          <a:p>
            <a:pPr marL="285750" indent="-228600">
              <a:lnSpc>
                <a:spcPct val="90000"/>
              </a:lnSpc>
              <a:spcAft>
                <a:spcPts val="600"/>
              </a:spcAft>
              <a:buFont typeface="Arial" panose="020B0604020202020204" pitchFamily="34" charset="0"/>
              <a:buChar char="•"/>
            </a:pPr>
            <a:r>
              <a:rPr lang="en-US" altLang="zh-CN" sz="1000" dirty="0"/>
              <a:t>Inorganic oxide nanomaterials. Inorganic oxide nanomaterials are not inherently conductive, so they are mixed with a liquid metal to reduce the surface tension mainly by forming metallic conductive pastes. Chang et al. mixed a liquid metal with SiO2 nanoparticles to produce a printable metal paste (GIS).</a:t>
            </a:r>
          </a:p>
          <a:p>
            <a:pPr marL="285750" indent="-228600">
              <a:lnSpc>
                <a:spcPct val="90000"/>
              </a:lnSpc>
              <a:spcAft>
                <a:spcPts val="600"/>
              </a:spcAft>
              <a:buFont typeface="Arial" panose="020B0604020202020204" pitchFamily="34" charset="0"/>
              <a:buChar char="•"/>
            </a:pPr>
            <a:r>
              <a:rPr lang="en-US" altLang="zh-CN" sz="1000" dirty="0"/>
              <a:t>The addition of graphene to a liquid metal is the method most frequently utilized in 2D materials. the mixture's wettability and viscosity are proportional to the mass of graphene. When the </a:t>
            </a:r>
            <a:r>
              <a:rPr lang="en-US" altLang="zh-CN" sz="1000" dirty="0" err="1"/>
              <a:t>lling</a:t>
            </a:r>
            <a:r>
              <a:rPr lang="en-US" altLang="zh-CN" sz="1000" dirty="0"/>
              <a:t> ratio reaches 42vot%, the surface tension is reduced by 73% compared to pure gallium, and it also exhibits greater wettability. As the </a:t>
            </a:r>
            <a:r>
              <a:rPr lang="en-US" altLang="zh-CN" sz="1000" dirty="0" err="1"/>
              <a:t>lling</a:t>
            </a:r>
            <a:r>
              <a:rPr lang="en-US" altLang="zh-CN" sz="1000" dirty="0"/>
              <a:t> ratio increases, the mixture's viscosity steadily increases.</a:t>
            </a:r>
          </a:p>
        </p:txBody>
      </p:sp>
      <p:pic>
        <p:nvPicPr>
          <p:cNvPr id="11" name="图片 10">
            <a:extLst>
              <a:ext uri="{FF2B5EF4-FFF2-40B4-BE49-F238E27FC236}">
                <a16:creationId xmlns:a16="http://schemas.microsoft.com/office/drawing/2014/main" id="{0FE06290-545F-42A9-9981-1AEED41EB03E}"/>
              </a:ext>
            </a:extLst>
          </p:cNvPr>
          <p:cNvPicPr>
            <a:picLocks noChangeAspect="1"/>
          </p:cNvPicPr>
          <p:nvPr/>
        </p:nvPicPr>
        <p:blipFill>
          <a:blip r:embed="rId2"/>
          <a:stretch>
            <a:fillRect/>
          </a:stretch>
        </p:blipFill>
        <p:spPr>
          <a:xfrm>
            <a:off x="6396397" y="671363"/>
            <a:ext cx="2603605" cy="2266530"/>
          </a:xfrm>
          <a:prstGeom prst="rect">
            <a:avLst/>
          </a:prstGeom>
        </p:spPr>
      </p:pic>
      <p:pic>
        <p:nvPicPr>
          <p:cNvPr id="9" name="图片 8">
            <a:extLst>
              <a:ext uri="{FF2B5EF4-FFF2-40B4-BE49-F238E27FC236}">
                <a16:creationId xmlns:a16="http://schemas.microsoft.com/office/drawing/2014/main" id="{12426809-1098-139B-E8B2-FC7C3D11CF2F}"/>
              </a:ext>
            </a:extLst>
          </p:cNvPr>
          <p:cNvPicPr>
            <a:picLocks noChangeAspect="1"/>
          </p:cNvPicPr>
          <p:nvPr/>
        </p:nvPicPr>
        <p:blipFill>
          <a:blip r:embed="rId3"/>
          <a:stretch>
            <a:fillRect/>
          </a:stretch>
        </p:blipFill>
        <p:spPr>
          <a:xfrm>
            <a:off x="9224328" y="680344"/>
            <a:ext cx="2603605" cy="2248567"/>
          </a:xfrm>
          <a:prstGeom prst="rect">
            <a:avLst/>
          </a:prstGeom>
        </p:spPr>
      </p:pic>
      <p:pic>
        <p:nvPicPr>
          <p:cNvPr id="5" name="图片 4">
            <a:extLst>
              <a:ext uri="{FF2B5EF4-FFF2-40B4-BE49-F238E27FC236}">
                <a16:creationId xmlns:a16="http://schemas.microsoft.com/office/drawing/2014/main" id="{7CEEB5DB-02E4-9906-59CB-5E7A02216454}"/>
              </a:ext>
            </a:extLst>
          </p:cNvPr>
          <p:cNvPicPr>
            <a:picLocks noChangeAspect="1"/>
          </p:cNvPicPr>
          <p:nvPr/>
        </p:nvPicPr>
        <p:blipFill>
          <a:blip r:embed="rId4"/>
          <a:stretch>
            <a:fillRect/>
          </a:stretch>
        </p:blipFill>
        <p:spPr>
          <a:xfrm>
            <a:off x="6396397" y="3559147"/>
            <a:ext cx="5431536" cy="2484927"/>
          </a:xfrm>
          <a:prstGeom prst="rect">
            <a:avLst/>
          </a:prstGeom>
        </p:spPr>
      </p:pic>
    </p:spTree>
    <p:extLst>
      <p:ext uri="{BB962C8B-B14F-4D97-AF65-F5344CB8AC3E}">
        <p14:creationId xmlns:p14="http://schemas.microsoft.com/office/powerpoint/2010/main" val="224968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BFEF8A-F387-6733-78A4-023FCFDBDA11}"/>
              </a:ext>
            </a:extLst>
          </p:cNvPr>
          <p:cNvSpPr txBox="1"/>
          <p:nvPr/>
        </p:nvSpPr>
        <p:spPr>
          <a:xfrm>
            <a:off x="647955" y="2951063"/>
            <a:ext cx="9889124" cy="2308324"/>
          </a:xfrm>
          <a:prstGeom prst="rect">
            <a:avLst/>
          </a:prstGeom>
          <a:noFill/>
        </p:spPr>
        <p:txBody>
          <a:bodyPr wrap="square">
            <a:spAutoFit/>
          </a:bodyPr>
          <a:lstStyle/>
          <a:p>
            <a:pPr marL="285750" indent="-285750">
              <a:buFont typeface="Arial" panose="020B0604020202020204" pitchFamily="34" charset="0"/>
              <a:buChar char="•"/>
            </a:pPr>
            <a:r>
              <a:rPr lang="en-US" altLang="zh-CN" dirty="0"/>
              <a:t>a liquid metal can be processed using the sintering technique.92,93 Laser sintering and heat sintering are the two most  used sintering techniques. The liquid metal is more </a:t>
            </a:r>
            <a:r>
              <a:rPr lang="en-US" altLang="zh-CN" dirty="0" err="1"/>
              <a:t>exible</a:t>
            </a:r>
            <a:r>
              <a:rPr lang="en-US" altLang="zh-CN" dirty="0"/>
              <a:t> and electrically conductible  being laser sintered, and the laser sintering process can be carefully regulated to produce high-resolution processing (Fig. 9a). Cho et al. used a laser to treat </a:t>
            </a:r>
            <a:r>
              <a:rPr lang="en-US" altLang="zh-CN" dirty="0" err="1"/>
              <a:t>EGaIn</a:t>
            </a:r>
            <a:r>
              <a:rPr lang="en-US" altLang="zh-CN" dirty="0"/>
              <a:t> and </a:t>
            </a:r>
            <a:r>
              <a:rPr lang="en-US" altLang="zh-CN" dirty="0" err="1"/>
              <a:t>AgNWs</a:t>
            </a:r>
            <a:r>
              <a:rPr lang="en-US" altLang="zh-CN" dirty="0"/>
              <a:t>. The treated </a:t>
            </a:r>
            <a:r>
              <a:rPr lang="en-US" altLang="zh-CN" dirty="0" err="1"/>
              <a:t>EGaIn</a:t>
            </a:r>
            <a:r>
              <a:rPr lang="en-US" altLang="zh-CN" dirty="0"/>
              <a:t> not only reduced the surface tension, but also combined with the </a:t>
            </a:r>
            <a:r>
              <a:rPr lang="en-US" altLang="zh-CN" dirty="0" err="1"/>
              <a:t>AgNWs</a:t>
            </a:r>
            <a:r>
              <a:rPr lang="en-US" altLang="zh-CN" dirty="0"/>
              <a:t> and wrapped on the surface of the silver nanowires to form a new structure.219 Sintering converts the liquid metal's interior from discrete droplets to a continuous network, improving electrical conductivity, and it is easy to prepare high resolution patterns.19</a:t>
            </a:r>
            <a:endParaRPr lang="zh-CN" altLang="en-US" dirty="0"/>
          </a:p>
        </p:txBody>
      </p:sp>
      <p:pic>
        <p:nvPicPr>
          <p:cNvPr id="7" name="图片 6">
            <a:extLst>
              <a:ext uri="{FF2B5EF4-FFF2-40B4-BE49-F238E27FC236}">
                <a16:creationId xmlns:a16="http://schemas.microsoft.com/office/drawing/2014/main" id="{0BBF0F57-80B0-5A3A-324C-AA3922F66B5B}"/>
              </a:ext>
            </a:extLst>
          </p:cNvPr>
          <p:cNvPicPr>
            <a:picLocks noChangeAspect="1"/>
          </p:cNvPicPr>
          <p:nvPr/>
        </p:nvPicPr>
        <p:blipFill>
          <a:blip r:embed="rId2"/>
          <a:stretch>
            <a:fillRect/>
          </a:stretch>
        </p:blipFill>
        <p:spPr>
          <a:xfrm>
            <a:off x="838200" y="465186"/>
            <a:ext cx="8935697" cy="2076740"/>
          </a:xfrm>
          <a:prstGeom prst="rect">
            <a:avLst/>
          </a:prstGeom>
        </p:spPr>
      </p:pic>
    </p:spTree>
    <p:extLst>
      <p:ext uri="{BB962C8B-B14F-4D97-AF65-F5344CB8AC3E}">
        <p14:creationId xmlns:p14="http://schemas.microsoft.com/office/powerpoint/2010/main" val="315647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60FE7A9-A623-66D0-E2BB-9330FAE9273E}"/>
              </a:ext>
            </a:extLst>
          </p:cNvPr>
          <p:cNvSpPr>
            <a:spLocks noGrp="1"/>
          </p:cNvSpPr>
          <p:nvPr>
            <p:ph type="title"/>
          </p:nvPr>
        </p:nvSpPr>
        <p:spPr>
          <a:xfrm>
            <a:off x="841248" y="548640"/>
            <a:ext cx="3600860" cy="5431536"/>
          </a:xfrm>
        </p:spPr>
        <p:txBody>
          <a:bodyPr>
            <a:normAutofit/>
          </a:bodyPr>
          <a:lstStyle/>
          <a:p>
            <a:r>
              <a:rPr lang="en-US" altLang="zh-CN" sz="5400"/>
              <a:t>Brief summary</a:t>
            </a:r>
            <a:endParaRPr lang="zh-CN" altLang="en-US" sz="5400"/>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CF5D35D8-738C-10F2-5435-777ECE90272A}"/>
              </a:ext>
            </a:extLst>
          </p:cNvPr>
          <p:cNvSpPr>
            <a:spLocks noGrp="1"/>
          </p:cNvSpPr>
          <p:nvPr>
            <p:ph idx="1"/>
          </p:nvPr>
        </p:nvSpPr>
        <p:spPr>
          <a:xfrm>
            <a:off x="5126418" y="552091"/>
            <a:ext cx="6224335" cy="5431536"/>
          </a:xfrm>
        </p:spPr>
        <p:txBody>
          <a:bodyPr anchor="ctr">
            <a:normAutofit/>
          </a:bodyPr>
          <a:lstStyle/>
          <a:p>
            <a:r>
              <a:rPr lang="en-US" altLang="zh-CN" sz="2200" dirty="0"/>
              <a:t>Change the gallium indium alloy: </a:t>
            </a:r>
          </a:p>
          <a:p>
            <a:pPr>
              <a:buFont typeface="Wingdings" panose="05000000000000000000" pitchFamily="2" charset="2"/>
              <a:buChar char="Ø"/>
            </a:pPr>
            <a:r>
              <a:rPr lang="en-US" altLang="zh-CN" sz="2200" dirty="0"/>
              <a:t>Field’s metal</a:t>
            </a:r>
          </a:p>
          <a:p>
            <a:pPr>
              <a:buFont typeface="Wingdings" panose="05000000000000000000" pitchFamily="2" charset="2"/>
              <a:buChar char="Ø"/>
            </a:pPr>
            <a:r>
              <a:rPr lang="en-US" altLang="zh-CN" sz="2200" dirty="0"/>
              <a:t>Metallic particles(Cu Ag)</a:t>
            </a:r>
          </a:p>
          <a:p>
            <a:pPr>
              <a:buFont typeface="Wingdings" panose="05000000000000000000" pitchFamily="2" charset="2"/>
              <a:buChar char="Ø"/>
            </a:pPr>
            <a:r>
              <a:rPr lang="en-US" altLang="zh-CN" sz="2200" dirty="0"/>
              <a:t>GIS</a:t>
            </a:r>
          </a:p>
          <a:p>
            <a:pPr>
              <a:buFont typeface="Wingdings" panose="05000000000000000000" pitchFamily="2" charset="2"/>
              <a:buChar char="Ø"/>
            </a:pPr>
            <a:r>
              <a:rPr lang="en-US" altLang="zh-CN" sz="2200" dirty="0"/>
              <a:t>Inorganic semiconductor nanomaterials</a:t>
            </a:r>
          </a:p>
          <a:p>
            <a:pPr>
              <a:buFont typeface="Wingdings" panose="05000000000000000000" pitchFamily="2" charset="2"/>
              <a:buChar char="Ø"/>
            </a:pPr>
            <a:r>
              <a:rPr lang="en-US" altLang="zh-CN" sz="2200" dirty="0"/>
              <a:t>sintering technique</a:t>
            </a:r>
          </a:p>
          <a:p>
            <a:pPr marL="0" indent="0">
              <a:buNone/>
            </a:pPr>
            <a:endParaRPr lang="en-US" altLang="zh-CN" sz="2200" dirty="0"/>
          </a:p>
          <a:p>
            <a:r>
              <a:rPr lang="en-US" altLang="zh-CN" sz="2200" dirty="0"/>
              <a:t>Improved adhesion of silicon wafers:</a:t>
            </a:r>
          </a:p>
          <a:p>
            <a:pPr>
              <a:buFont typeface="Wingdings" panose="05000000000000000000" pitchFamily="2" charset="2"/>
              <a:buChar char="Ø"/>
            </a:pPr>
            <a:r>
              <a:rPr lang="en-US" altLang="zh-CN" sz="2200" dirty="0"/>
              <a:t>Temperature gradient</a:t>
            </a:r>
          </a:p>
          <a:p>
            <a:pPr>
              <a:buFont typeface="Wingdings" panose="05000000000000000000" pitchFamily="2" charset="2"/>
              <a:buChar char="Ø"/>
            </a:pPr>
            <a:r>
              <a:rPr lang="en-US" altLang="zh-CN" sz="2200" dirty="0"/>
              <a:t>Alternating voltage</a:t>
            </a:r>
          </a:p>
          <a:p>
            <a:pPr>
              <a:buFont typeface="Wingdings" panose="05000000000000000000" pitchFamily="2" charset="2"/>
              <a:buChar char="Ø"/>
            </a:pPr>
            <a:r>
              <a:rPr lang="en-US" altLang="zh-CN" sz="2200" dirty="0"/>
              <a:t>PMA</a:t>
            </a:r>
          </a:p>
          <a:p>
            <a:pPr marL="0" indent="0">
              <a:buNone/>
            </a:pPr>
            <a:endParaRPr lang="en-US" altLang="zh-CN" sz="2200" dirty="0"/>
          </a:p>
        </p:txBody>
      </p:sp>
    </p:spTree>
    <p:extLst>
      <p:ext uri="{BB962C8B-B14F-4D97-AF65-F5344CB8AC3E}">
        <p14:creationId xmlns:p14="http://schemas.microsoft.com/office/powerpoint/2010/main" val="128636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2E7BE-23F4-BC19-A5E4-B6B5721CEFCB}"/>
              </a:ext>
            </a:extLst>
          </p:cNvPr>
          <p:cNvSpPr>
            <a:spLocks noGrp="1"/>
          </p:cNvSpPr>
          <p:nvPr>
            <p:ph type="title"/>
          </p:nvPr>
        </p:nvSpPr>
        <p:spPr/>
        <p:txBody>
          <a:bodyPr/>
          <a:lstStyle/>
          <a:p>
            <a:r>
              <a:rPr lang="en-US" altLang="zh-CN" dirty="0"/>
              <a:t>Liquid gold robot</a:t>
            </a:r>
            <a:endParaRPr lang="zh-CN" altLang="en-US" dirty="0"/>
          </a:p>
        </p:txBody>
      </p:sp>
      <p:pic>
        <p:nvPicPr>
          <p:cNvPr id="1026" name="Picture 2">
            <a:extLst>
              <a:ext uri="{FF2B5EF4-FFF2-40B4-BE49-F238E27FC236}">
                <a16:creationId xmlns:a16="http://schemas.microsoft.com/office/drawing/2014/main" id="{970E30BC-7A39-3CC6-3D92-F4EEC0D88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417" y="2924191"/>
            <a:ext cx="4066478" cy="2280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0717D2-40AD-1587-3B0C-B1516A52E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631" y="2680009"/>
            <a:ext cx="3889824" cy="259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3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D6F1680-C189-7F32-4860-0D22024FA59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zh-CN" sz="5400" kern="1200">
                <a:solidFill>
                  <a:schemeClr val="tx1"/>
                </a:solidFill>
                <a:latin typeface="+mj-lt"/>
                <a:ea typeface="+mj-ea"/>
                <a:cs typeface="+mj-cs"/>
              </a:rPr>
              <a:t>Physical mechanism</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E8F4E7D4-0209-14ED-B07A-117937A7FB02}"/>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200"/>
              <a:t>The unique properties of liquid metals: </a:t>
            </a:r>
          </a:p>
          <a:p>
            <a:pPr marL="285750" indent="-228600">
              <a:lnSpc>
                <a:spcPct val="90000"/>
              </a:lnSpc>
              <a:spcAft>
                <a:spcPts val="600"/>
              </a:spcAft>
              <a:buFont typeface="Arial" panose="020B0604020202020204" pitchFamily="34" charset="0"/>
              <a:buChar char="•"/>
            </a:pPr>
            <a:r>
              <a:rPr lang="en-US" altLang="zh-CN" sz="2200"/>
              <a:t>Deformability</a:t>
            </a:r>
          </a:p>
          <a:p>
            <a:pPr marL="285750" indent="-228600">
              <a:lnSpc>
                <a:spcPct val="90000"/>
              </a:lnSpc>
              <a:spcAft>
                <a:spcPts val="600"/>
              </a:spcAft>
              <a:buFont typeface="Arial" panose="020B0604020202020204" pitchFamily="34" charset="0"/>
              <a:buChar char="•"/>
            </a:pPr>
            <a:r>
              <a:rPr lang="en-US" altLang="zh-CN" sz="2200"/>
              <a:t>conductivity</a:t>
            </a:r>
          </a:p>
          <a:p>
            <a:pPr marL="285750" indent="-228600">
              <a:lnSpc>
                <a:spcPct val="90000"/>
              </a:lnSpc>
              <a:spcAft>
                <a:spcPts val="600"/>
              </a:spcAft>
              <a:buFont typeface="Arial" panose="020B0604020202020204" pitchFamily="34" charset="0"/>
              <a:buChar char="•"/>
            </a:pPr>
            <a:r>
              <a:rPr lang="en-US" altLang="zh-CN" sz="2200"/>
              <a:t>Magnetism(magnetic particles )</a:t>
            </a:r>
          </a:p>
          <a:p>
            <a:pPr marL="285750" indent="-228600">
              <a:lnSpc>
                <a:spcPct val="90000"/>
              </a:lnSpc>
              <a:spcAft>
                <a:spcPts val="600"/>
              </a:spcAft>
              <a:buFont typeface="Arial" panose="020B0604020202020204" pitchFamily="34" charset="0"/>
              <a:buChar char="•"/>
            </a:pPr>
            <a:r>
              <a:rPr lang="en-US" altLang="zh-CN" sz="2200"/>
              <a:t>self-healing</a:t>
            </a:r>
          </a:p>
          <a:p>
            <a:pPr indent="-228600">
              <a:lnSpc>
                <a:spcPct val="90000"/>
              </a:lnSpc>
              <a:spcAft>
                <a:spcPts val="600"/>
              </a:spcAft>
              <a:buFont typeface="Arial" panose="020B0604020202020204" pitchFamily="34" charset="0"/>
              <a:buChar char="•"/>
            </a:pPr>
            <a:endParaRPr lang="en-US" altLang="zh-CN" sz="2200"/>
          </a:p>
        </p:txBody>
      </p:sp>
    </p:spTree>
    <p:extLst>
      <p:ext uri="{BB962C8B-B14F-4D97-AF65-F5344CB8AC3E}">
        <p14:creationId xmlns:p14="http://schemas.microsoft.com/office/powerpoint/2010/main" val="83623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06EE980-3197-F532-A601-1937A0F9A1D0}"/>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altLang="zh-CN" sz="5400" dirty="0"/>
              <a:t>actuate</a:t>
            </a:r>
          </a:p>
        </p:txBody>
      </p:sp>
      <p:sp>
        <p:nvSpPr>
          <p:cNvPr id="22"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DD3DF2F5-17CB-BFBC-8B5A-551AA244FB5C}"/>
              </a:ext>
            </a:extLst>
          </p:cNvPr>
          <p:cNvSpPr txBox="1"/>
          <p:nvPr/>
        </p:nvSpPr>
        <p:spPr>
          <a:xfrm>
            <a:off x="612648" y="2908005"/>
            <a:ext cx="5295015" cy="326895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ltLang="zh-CN" sz="1700" b="0" i="0">
                <a:effectLst/>
                <a:highlight>
                  <a:srgbClr val="FFFFFF"/>
                </a:highlight>
              </a:rPr>
              <a:t> Without the presence of the oxide layer, Ga-based liquid metals have the largest interfacial tension (&gt;600 mN m</a:t>
            </a:r>
            <a:r>
              <a:rPr lang="en-US" altLang="zh-CN" sz="1700" b="0" i="0" baseline="30000">
                <a:effectLst/>
                <a:highlight>
                  <a:srgbClr val="FFFFFF"/>
                </a:highlight>
              </a:rPr>
              <a:t>−1</a:t>
            </a:r>
            <a:r>
              <a:rPr lang="en-US" altLang="zh-CN" sz="1700" b="0" i="0">
                <a:effectLst/>
                <a:highlight>
                  <a:srgbClr val="FFFFFF"/>
                </a:highlight>
              </a:rPr>
              <a:t>, the value of which depends on composition and environment) of any known room-temperature liquid. And yet, such a large interfacial tension can be manipulated electrochemically to near zero upon the application of an oxidative potential in a solution. An electrically tunable interfacial tension provides an opportunity to create substantial changes in force, and thus, converting electrical energy into mechanical energy.</a:t>
            </a:r>
            <a:endParaRPr lang="en-US" altLang="zh-CN" sz="1700"/>
          </a:p>
        </p:txBody>
      </p:sp>
      <p:pic>
        <p:nvPicPr>
          <p:cNvPr id="15" name="图片 14">
            <a:extLst>
              <a:ext uri="{FF2B5EF4-FFF2-40B4-BE49-F238E27FC236}">
                <a16:creationId xmlns:a16="http://schemas.microsoft.com/office/drawing/2014/main" id="{ACEC105E-497B-8103-5648-713EC25DE52E}"/>
              </a:ext>
            </a:extLst>
          </p:cNvPr>
          <p:cNvPicPr>
            <a:picLocks noChangeAspect="1"/>
          </p:cNvPicPr>
          <p:nvPr/>
        </p:nvPicPr>
        <p:blipFill>
          <a:blip r:embed="rId2"/>
          <a:stretch>
            <a:fillRect/>
          </a:stretch>
        </p:blipFill>
        <p:spPr>
          <a:xfrm>
            <a:off x="6396397" y="374712"/>
            <a:ext cx="2603605" cy="2859832"/>
          </a:xfrm>
          <a:prstGeom prst="rect">
            <a:avLst/>
          </a:prstGeom>
        </p:spPr>
      </p:pic>
      <p:pic>
        <p:nvPicPr>
          <p:cNvPr id="13" name="图片 12">
            <a:extLst>
              <a:ext uri="{FF2B5EF4-FFF2-40B4-BE49-F238E27FC236}">
                <a16:creationId xmlns:a16="http://schemas.microsoft.com/office/drawing/2014/main" id="{1E2EC61D-2883-EBC6-845D-B200DDB22188}"/>
              </a:ext>
            </a:extLst>
          </p:cNvPr>
          <p:cNvPicPr>
            <a:picLocks noChangeAspect="1"/>
          </p:cNvPicPr>
          <p:nvPr/>
        </p:nvPicPr>
        <p:blipFill>
          <a:blip r:embed="rId3"/>
          <a:stretch>
            <a:fillRect/>
          </a:stretch>
        </p:blipFill>
        <p:spPr>
          <a:xfrm>
            <a:off x="9224328" y="691362"/>
            <a:ext cx="2603605" cy="2226531"/>
          </a:xfrm>
          <a:prstGeom prst="rect">
            <a:avLst/>
          </a:prstGeom>
        </p:spPr>
      </p:pic>
      <p:pic>
        <p:nvPicPr>
          <p:cNvPr id="7" name="图片 6">
            <a:extLst>
              <a:ext uri="{FF2B5EF4-FFF2-40B4-BE49-F238E27FC236}">
                <a16:creationId xmlns:a16="http://schemas.microsoft.com/office/drawing/2014/main" id="{42BA30DC-5936-D970-9D76-ACC6434434F7}"/>
              </a:ext>
            </a:extLst>
          </p:cNvPr>
          <p:cNvPicPr>
            <a:picLocks noChangeAspect="1"/>
          </p:cNvPicPr>
          <p:nvPr/>
        </p:nvPicPr>
        <p:blipFill>
          <a:blip r:embed="rId4"/>
          <a:stretch>
            <a:fillRect/>
          </a:stretch>
        </p:blipFill>
        <p:spPr>
          <a:xfrm>
            <a:off x="7253581" y="3426258"/>
            <a:ext cx="3717168" cy="2750705"/>
          </a:xfrm>
          <a:prstGeom prst="rect">
            <a:avLst/>
          </a:prstGeom>
        </p:spPr>
      </p:pic>
    </p:spTree>
    <p:extLst>
      <p:ext uri="{BB962C8B-B14F-4D97-AF65-F5344CB8AC3E}">
        <p14:creationId xmlns:p14="http://schemas.microsoft.com/office/powerpoint/2010/main" val="162521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72E2BB2A-ED7E-5DFA-13F2-A97D14B3AFE2}"/>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altLang="zh-CN" sz="1500"/>
              <a:t>If the light sensor is not exposed to the laser spot, the p-MOSFET is in a cut-off state and the copper electrode is inactivated. When the optical sensor is irradiated by an infrared laser (wavelength of 940 nm and power density of 1 mW cm−2), the p-MOSFET will be turned on, which will induce an electrical potential gradient pointing toward the activated copper electrode. The application of an external potential gradient in the NaOH solution will change the distribution of charges in the electric double layer (EDL) on the interface between the solution and the surface of LM.36,44 Such a change of charge distribution will affect the local tension at the interface </a:t>
            </a:r>
          </a:p>
        </p:txBody>
      </p:sp>
      <p:pic>
        <p:nvPicPr>
          <p:cNvPr id="5" name="图片 4">
            <a:extLst>
              <a:ext uri="{FF2B5EF4-FFF2-40B4-BE49-F238E27FC236}">
                <a16:creationId xmlns:a16="http://schemas.microsoft.com/office/drawing/2014/main" id="{BF29A43E-B567-D564-3C76-BF8E830466EC}"/>
              </a:ext>
            </a:extLst>
          </p:cNvPr>
          <p:cNvPicPr>
            <a:picLocks noChangeAspect="1"/>
          </p:cNvPicPr>
          <p:nvPr/>
        </p:nvPicPr>
        <p:blipFill>
          <a:blip r:embed="rId2"/>
          <a:stretch>
            <a:fillRect/>
          </a:stretch>
        </p:blipFill>
        <p:spPr>
          <a:xfrm>
            <a:off x="6099048" y="1920960"/>
            <a:ext cx="5458968" cy="3016079"/>
          </a:xfrm>
          <a:prstGeom prst="rect">
            <a:avLst/>
          </a:prstGeom>
        </p:spPr>
      </p:pic>
      <p:sp>
        <p:nvSpPr>
          <p:cNvPr id="9" name="文本框 8">
            <a:extLst>
              <a:ext uri="{FF2B5EF4-FFF2-40B4-BE49-F238E27FC236}">
                <a16:creationId xmlns:a16="http://schemas.microsoft.com/office/drawing/2014/main" id="{DF868E91-5DEB-1651-53BD-5A97F6F77C3D}"/>
              </a:ext>
            </a:extLst>
          </p:cNvPr>
          <p:cNvSpPr txBox="1"/>
          <p:nvPr/>
        </p:nvSpPr>
        <p:spPr>
          <a:xfrm>
            <a:off x="5426927" y="5144429"/>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91547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018D70-FB31-172C-A47A-EA5E98410673}"/>
              </a:ext>
            </a:extLst>
          </p:cNvPr>
          <p:cNvPicPr>
            <a:picLocks noChangeAspect="1"/>
          </p:cNvPicPr>
          <p:nvPr/>
        </p:nvPicPr>
        <p:blipFill>
          <a:blip r:embed="rId2"/>
          <a:stretch>
            <a:fillRect/>
          </a:stretch>
        </p:blipFill>
        <p:spPr>
          <a:xfrm>
            <a:off x="1650233" y="1158741"/>
            <a:ext cx="8535591" cy="2981741"/>
          </a:xfrm>
          <a:prstGeom prst="rect">
            <a:avLst/>
          </a:prstGeom>
        </p:spPr>
      </p:pic>
    </p:spTree>
    <p:extLst>
      <p:ext uri="{BB962C8B-B14F-4D97-AF65-F5344CB8AC3E}">
        <p14:creationId xmlns:p14="http://schemas.microsoft.com/office/powerpoint/2010/main" val="1854679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5" name="Rectangle 24">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E23FCF1F-655C-E0C4-F475-4FAB289CB3B0}"/>
              </a:ext>
            </a:extLst>
          </p:cNvPr>
          <p:cNvSpPr txBox="1"/>
          <p:nvPr/>
        </p:nvSpPr>
        <p:spPr>
          <a:xfrm>
            <a:off x="4179087" y="1604605"/>
            <a:ext cx="9849751" cy="303216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sz="4000" dirty="0"/>
              <a:t>Thanks for listening</a:t>
            </a:r>
          </a:p>
        </p:txBody>
      </p:sp>
    </p:spTree>
    <p:extLst>
      <p:ext uri="{BB962C8B-B14F-4D97-AF65-F5344CB8AC3E}">
        <p14:creationId xmlns:p14="http://schemas.microsoft.com/office/powerpoint/2010/main" val="394871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FB3DF-C7C6-764D-ACB8-6A1985FC59CC}"/>
              </a:ext>
            </a:extLst>
          </p:cNvPr>
          <p:cNvSpPr>
            <a:spLocks noGrp="1"/>
          </p:cNvSpPr>
          <p:nvPr>
            <p:ph type="title"/>
          </p:nvPr>
        </p:nvSpPr>
        <p:spPr/>
        <p:txBody>
          <a:bodyPr/>
          <a:lstStyle/>
          <a:p>
            <a:r>
              <a:rPr lang="en-US" altLang="zh-CN" dirty="0"/>
              <a:t>Summer research project summary</a:t>
            </a:r>
            <a:endParaRPr lang="zh-CN" altLang="en-US" dirty="0"/>
          </a:p>
        </p:txBody>
      </p:sp>
      <p:graphicFrame>
        <p:nvGraphicFramePr>
          <p:cNvPr id="5" name="内容占位符 2">
            <a:extLst>
              <a:ext uri="{FF2B5EF4-FFF2-40B4-BE49-F238E27FC236}">
                <a16:creationId xmlns:a16="http://schemas.microsoft.com/office/drawing/2014/main" id="{D8B5A187-44F6-8EF9-67C9-21EC4F0045C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430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940D0-35EC-F511-BD54-2DB0A27D2E25}"/>
              </a:ext>
            </a:extLst>
          </p:cNvPr>
          <p:cNvSpPr>
            <a:spLocks noGrp="1"/>
          </p:cNvSpPr>
          <p:nvPr>
            <p:ph type="title"/>
          </p:nvPr>
        </p:nvSpPr>
        <p:spPr/>
        <p:txBody>
          <a:bodyPr/>
          <a:lstStyle/>
          <a:p>
            <a:r>
              <a:rPr lang="en-US" altLang="zh-CN" sz="4400" dirty="0"/>
              <a:t>Dip the needle tip into the alloy</a:t>
            </a:r>
            <a:br>
              <a:rPr lang="en-US" altLang="zh-CN" sz="4400" dirty="0"/>
            </a:br>
            <a:endParaRPr lang="zh-CN" altLang="en-US" dirty="0"/>
          </a:p>
        </p:txBody>
      </p:sp>
      <p:sp>
        <p:nvSpPr>
          <p:cNvPr id="3" name="内容占位符 2">
            <a:extLst>
              <a:ext uri="{FF2B5EF4-FFF2-40B4-BE49-F238E27FC236}">
                <a16:creationId xmlns:a16="http://schemas.microsoft.com/office/drawing/2014/main" id="{B4C1B13E-8B02-3382-1458-D3E8B92E98EA}"/>
              </a:ext>
            </a:extLst>
          </p:cNvPr>
          <p:cNvSpPr>
            <a:spLocks noGrp="1"/>
          </p:cNvSpPr>
          <p:nvPr>
            <p:ph idx="1"/>
          </p:nvPr>
        </p:nvSpPr>
        <p:spPr/>
        <p:txBody>
          <a:bodyPr/>
          <a:lstStyle/>
          <a:p>
            <a:r>
              <a:rPr lang="en-US" altLang="zh-CN" dirty="0"/>
              <a:t>A simple displacement table was built.</a:t>
            </a:r>
          </a:p>
          <a:p>
            <a:r>
              <a:rPr lang="en-US" altLang="zh-CN" dirty="0"/>
              <a:t>Successfully draw the line in the air.</a:t>
            </a:r>
          </a:p>
          <a:p>
            <a:r>
              <a:rPr lang="en-US" altLang="zh-CN" dirty="0"/>
              <a:t>Can't draw any lines on the glove box.</a:t>
            </a:r>
            <a:endParaRPr lang="zh-CN" altLang="en-US" dirty="0"/>
          </a:p>
        </p:txBody>
      </p:sp>
      <p:sp>
        <p:nvSpPr>
          <p:cNvPr id="4" name="文本框 3">
            <a:extLst>
              <a:ext uri="{FF2B5EF4-FFF2-40B4-BE49-F238E27FC236}">
                <a16:creationId xmlns:a16="http://schemas.microsoft.com/office/drawing/2014/main" id="{9190E1A9-8375-8249-E5CB-84069CA753C3}"/>
              </a:ext>
            </a:extLst>
          </p:cNvPr>
          <p:cNvSpPr txBox="1"/>
          <p:nvPr/>
        </p:nvSpPr>
        <p:spPr>
          <a:xfrm>
            <a:off x="838200" y="3783981"/>
            <a:ext cx="8445189" cy="1754326"/>
          </a:xfrm>
          <a:prstGeom prst="rect">
            <a:avLst/>
          </a:prstGeom>
          <a:noFill/>
        </p:spPr>
        <p:txBody>
          <a:bodyPr wrap="square" rtlCol="0">
            <a:spAutoFit/>
          </a:bodyPr>
          <a:lstStyle/>
          <a:p>
            <a:endParaRPr lang="en-US" altLang="zh-CN" dirty="0"/>
          </a:p>
          <a:p>
            <a:endParaRPr lang="en-US" altLang="zh-CN" dirty="0"/>
          </a:p>
          <a:p>
            <a:r>
              <a:rPr lang="en-US" altLang="zh-CN" dirty="0"/>
              <a:t>The biggest advantage of pinpoint line drawing is that it is easy to implement, and it is easy to set up experimental platforms even under ultra-high vacuum.</a:t>
            </a:r>
          </a:p>
          <a:p>
            <a:r>
              <a:rPr lang="en-US" altLang="zh-CN" dirty="0"/>
              <a:t>At this time, I made a simple attempt with the tip of a needle, and after finding that I could not go, I tried to use the set of equipment that Tian thought</a:t>
            </a:r>
            <a:endParaRPr lang="zh-CN" altLang="en-US" dirty="0"/>
          </a:p>
        </p:txBody>
      </p:sp>
      <p:pic>
        <p:nvPicPr>
          <p:cNvPr id="5" name="内容占位符 4" descr="电脑萤幕画面&#10;&#10;中度可信度描述已自动生成">
            <a:extLst>
              <a:ext uri="{FF2B5EF4-FFF2-40B4-BE49-F238E27FC236}">
                <a16:creationId xmlns:a16="http://schemas.microsoft.com/office/drawing/2014/main" id="{551F20EE-6F27-1F87-E5D6-CCE46C5EA16C}"/>
              </a:ext>
            </a:extLst>
          </p:cNvPr>
          <p:cNvPicPr>
            <a:picLocks noChangeAspect="1"/>
          </p:cNvPicPr>
          <p:nvPr/>
        </p:nvPicPr>
        <p:blipFill rotWithShape="1">
          <a:blip r:embed="rId2">
            <a:extLst>
              <a:ext uri="{28A0092B-C50C-407E-A947-70E740481C1C}">
                <a14:useLocalDpi xmlns:a14="http://schemas.microsoft.com/office/drawing/2010/main" val="0"/>
              </a:ext>
            </a:extLst>
          </a:blip>
          <a:srcRect t="446" r="-4" b="-4"/>
          <a:stretch/>
        </p:blipFill>
        <p:spPr>
          <a:xfrm>
            <a:off x="9699701" y="3207614"/>
            <a:ext cx="1540728" cy="2045142"/>
          </a:xfrm>
          <a:prstGeom prst="rect">
            <a:avLst/>
          </a:prstGeom>
        </p:spPr>
      </p:pic>
      <p:pic>
        <p:nvPicPr>
          <p:cNvPr id="7" name="图片 6" descr="桌子上摆放着黑色的机器&#10;&#10;低可信度描述已自动生成">
            <a:extLst>
              <a:ext uri="{FF2B5EF4-FFF2-40B4-BE49-F238E27FC236}">
                <a16:creationId xmlns:a16="http://schemas.microsoft.com/office/drawing/2014/main" id="{7BF866D2-B115-7C42-CB49-7FA2E1B573B4}"/>
              </a:ext>
            </a:extLst>
          </p:cNvPr>
          <p:cNvPicPr>
            <a:picLocks noChangeAspect="1"/>
          </p:cNvPicPr>
          <p:nvPr/>
        </p:nvPicPr>
        <p:blipFill rotWithShape="1">
          <a:blip r:embed="rId3">
            <a:extLst>
              <a:ext uri="{28A0092B-C50C-407E-A947-70E740481C1C}">
                <a14:useLocalDpi xmlns:a14="http://schemas.microsoft.com/office/drawing/2010/main" val="0"/>
              </a:ext>
            </a:extLst>
          </a:blip>
          <a:srcRect l="5056" t="6641" r="19886" b="28877"/>
          <a:stretch/>
        </p:blipFill>
        <p:spPr>
          <a:xfrm>
            <a:off x="9654817" y="995647"/>
            <a:ext cx="1698983" cy="1946107"/>
          </a:xfrm>
          <a:prstGeom prst="rect">
            <a:avLst/>
          </a:prstGeom>
        </p:spPr>
      </p:pic>
    </p:spTree>
    <p:extLst>
      <p:ext uri="{BB962C8B-B14F-4D97-AF65-F5344CB8AC3E}">
        <p14:creationId xmlns:p14="http://schemas.microsoft.com/office/powerpoint/2010/main" val="42467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D55B6-9E36-2ED0-3398-9BE3D04FA5F7}"/>
              </a:ext>
            </a:extLst>
          </p:cNvPr>
          <p:cNvSpPr>
            <a:spLocks noGrp="1"/>
          </p:cNvSpPr>
          <p:nvPr>
            <p:ph type="title"/>
          </p:nvPr>
        </p:nvSpPr>
        <p:spPr/>
        <p:txBody>
          <a:bodyPr/>
          <a:lstStyle/>
          <a:p>
            <a:r>
              <a:rPr lang="en-US" altLang="zh-CN" dirty="0"/>
              <a:t>Use a syringe to mark in the air</a:t>
            </a:r>
            <a:br>
              <a:rPr lang="en-US" altLang="zh-CN" dirty="0"/>
            </a:br>
            <a:endParaRPr lang="zh-CN" altLang="en-US" dirty="0"/>
          </a:p>
        </p:txBody>
      </p:sp>
      <p:sp>
        <p:nvSpPr>
          <p:cNvPr id="3" name="内容占位符 2">
            <a:extLst>
              <a:ext uri="{FF2B5EF4-FFF2-40B4-BE49-F238E27FC236}">
                <a16:creationId xmlns:a16="http://schemas.microsoft.com/office/drawing/2014/main" id="{A2997D30-93E9-4C05-DDDE-FD6D6E27292A}"/>
              </a:ext>
            </a:extLst>
          </p:cNvPr>
          <p:cNvSpPr>
            <a:spLocks noGrp="1"/>
          </p:cNvSpPr>
          <p:nvPr>
            <p:ph idx="1"/>
          </p:nvPr>
        </p:nvSpPr>
        <p:spPr>
          <a:xfrm>
            <a:off x="838201" y="1825625"/>
            <a:ext cx="7896922" cy="2344931"/>
          </a:xfrm>
        </p:spPr>
        <p:txBody>
          <a:bodyPr>
            <a:normAutofit fontScale="62500" lnSpcReduction="20000"/>
          </a:bodyPr>
          <a:lstStyle/>
          <a:p>
            <a:r>
              <a:rPr lang="en-US" altLang="zh-CN" dirty="0"/>
              <a:t>Learn how to use this whole set of devices.</a:t>
            </a:r>
          </a:p>
          <a:p>
            <a:r>
              <a:rPr lang="en-US" altLang="zh-CN" dirty="0"/>
              <a:t>The difference between different marking methods is compared</a:t>
            </a:r>
          </a:p>
          <a:p>
            <a:r>
              <a:rPr lang="en-US" altLang="zh-CN" dirty="0"/>
              <a:t>Two methods of line drawing were tried, including pulse pressure and continuous pressure</a:t>
            </a:r>
          </a:p>
          <a:p>
            <a:r>
              <a:rPr lang="en-US" altLang="zh-CN" dirty="0"/>
              <a:t>Try the influence of different experimental parameters on the marking, including the thickness of the tip, the moving speed, and the tilt Angle</a:t>
            </a:r>
          </a:p>
          <a:p>
            <a:r>
              <a:rPr lang="en-US" altLang="zh-CN" dirty="0"/>
              <a:t>The program of measuring the trace of line drawing under different conditions is written</a:t>
            </a:r>
            <a:endParaRPr lang="zh-CN" altLang="en-US" dirty="0"/>
          </a:p>
        </p:txBody>
      </p:sp>
      <p:pic>
        <p:nvPicPr>
          <p:cNvPr id="4" name="图片 3" descr="图片包含 户外, 水, 滑雪, 极&#10;&#10;描述已自动生成">
            <a:extLst>
              <a:ext uri="{FF2B5EF4-FFF2-40B4-BE49-F238E27FC236}">
                <a16:creationId xmlns:a16="http://schemas.microsoft.com/office/drawing/2014/main" id="{190822C6-E8F6-10A3-D4A7-216E666794FA}"/>
              </a:ext>
            </a:extLst>
          </p:cNvPr>
          <p:cNvPicPr>
            <a:picLocks noChangeAspect="1"/>
          </p:cNvPicPr>
          <p:nvPr/>
        </p:nvPicPr>
        <p:blipFill>
          <a:blip r:embed="rId2">
            <a:extLst>
              <a:ext uri="{28A0092B-C50C-407E-A947-70E740481C1C}">
                <a14:useLocalDpi xmlns:a14="http://schemas.microsoft.com/office/drawing/2010/main" val="0"/>
              </a:ext>
            </a:extLst>
          </a:blip>
          <a:srcRect t="10857" r="1" b="21108"/>
          <a:stretch/>
        </p:blipFill>
        <p:spPr>
          <a:xfrm>
            <a:off x="8253562" y="3298591"/>
            <a:ext cx="3794760" cy="2013804"/>
          </a:xfrm>
          <a:prstGeom prst="rect">
            <a:avLst/>
          </a:prstGeom>
        </p:spPr>
      </p:pic>
      <p:pic>
        <p:nvPicPr>
          <p:cNvPr id="5" name="图片 4" descr="图片包含 播放器, 球, 户外, 路&#10;&#10;描述已自动生成">
            <a:extLst>
              <a:ext uri="{FF2B5EF4-FFF2-40B4-BE49-F238E27FC236}">
                <a16:creationId xmlns:a16="http://schemas.microsoft.com/office/drawing/2014/main" id="{00D3B71A-087E-82B9-5D44-515943D0ED5D}"/>
              </a:ext>
            </a:extLst>
          </p:cNvPr>
          <p:cNvPicPr>
            <a:picLocks noChangeAspect="1"/>
          </p:cNvPicPr>
          <p:nvPr/>
        </p:nvPicPr>
        <p:blipFill>
          <a:blip r:embed="rId3">
            <a:extLst>
              <a:ext uri="{28A0092B-C50C-407E-A947-70E740481C1C}">
                <a14:useLocalDpi xmlns:a14="http://schemas.microsoft.com/office/drawing/2010/main" val="0"/>
              </a:ext>
            </a:extLst>
          </a:blip>
          <a:srcRect t="14357" r="1" b="10011"/>
          <a:stretch/>
        </p:blipFill>
        <p:spPr>
          <a:xfrm>
            <a:off x="8250752" y="987539"/>
            <a:ext cx="3797570" cy="2010551"/>
          </a:xfrm>
          <a:prstGeom prst="rect">
            <a:avLst/>
          </a:prstGeom>
        </p:spPr>
      </p:pic>
      <p:sp>
        <p:nvSpPr>
          <p:cNvPr id="6" name="文本框 5">
            <a:extLst>
              <a:ext uri="{FF2B5EF4-FFF2-40B4-BE49-F238E27FC236}">
                <a16:creationId xmlns:a16="http://schemas.microsoft.com/office/drawing/2014/main" id="{D3ACF18A-D3E1-21F5-FE2C-B0E4D9C1A836}"/>
              </a:ext>
            </a:extLst>
          </p:cNvPr>
          <p:cNvSpPr txBox="1"/>
          <p:nvPr/>
        </p:nvSpPr>
        <p:spPr>
          <a:xfrm flipH="1">
            <a:off x="733053" y="4547453"/>
            <a:ext cx="7453589" cy="646331"/>
          </a:xfrm>
          <a:prstGeom prst="rect">
            <a:avLst/>
          </a:prstGeom>
          <a:noFill/>
        </p:spPr>
        <p:txBody>
          <a:bodyPr wrap="square" rtlCol="0">
            <a:spAutoFit/>
          </a:bodyPr>
          <a:lstStyle/>
          <a:p>
            <a:r>
              <a:rPr lang="en-US" altLang="zh-CN" dirty="0"/>
              <a:t>At this stage, we mainly buy a lot of experimental supplies, build experimental platforms, and conduct tests</a:t>
            </a:r>
            <a:endParaRPr lang="zh-CN" altLang="en-US" dirty="0"/>
          </a:p>
        </p:txBody>
      </p:sp>
    </p:spTree>
    <p:extLst>
      <p:ext uri="{BB962C8B-B14F-4D97-AF65-F5344CB8AC3E}">
        <p14:creationId xmlns:p14="http://schemas.microsoft.com/office/powerpoint/2010/main" val="1257352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3F0738E-3581-3759-CD83-40093D8282EC}"/>
              </a:ext>
            </a:extLst>
          </p:cNvPr>
          <p:cNvSpPr>
            <a:spLocks noGrp="1"/>
          </p:cNvSpPr>
          <p:nvPr>
            <p:ph type="title"/>
          </p:nvPr>
        </p:nvSpPr>
        <p:spPr>
          <a:xfrm>
            <a:off x="612648" y="365125"/>
            <a:ext cx="5295015" cy="2063808"/>
          </a:xfrm>
        </p:spPr>
        <p:txBody>
          <a:bodyPr anchor="b">
            <a:normAutofit/>
          </a:bodyPr>
          <a:lstStyle/>
          <a:p>
            <a:r>
              <a:rPr lang="en-US" altLang="zh-CN" sz="4600"/>
              <a:t>An attempt to line the glove box</a:t>
            </a:r>
            <a:br>
              <a:rPr lang="zh-CN" altLang="en-US" sz="4600"/>
            </a:br>
            <a:endParaRPr lang="zh-CN" altLang="en-US" sz="4600"/>
          </a:p>
        </p:txBody>
      </p:sp>
      <p:sp>
        <p:nvSpPr>
          <p:cNvPr id="14"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F82E15D-6514-691C-CB99-DB94862B290F}"/>
              </a:ext>
            </a:extLst>
          </p:cNvPr>
          <p:cNvSpPr>
            <a:spLocks noGrp="1"/>
          </p:cNvSpPr>
          <p:nvPr>
            <p:ph idx="1"/>
          </p:nvPr>
        </p:nvSpPr>
        <p:spPr>
          <a:xfrm>
            <a:off x="612648" y="2908005"/>
            <a:ext cx="5295015" cy="3268957"/>
          </a:xfrm>
        </p:spPr>
        <p:txBody>
          <a:bodyPr>
            <a:normAutofit/>
          </a:bodyPr>
          <a:lstStyle/>
          <a:p>
            <a:r>
              <a:rPr lang="en-US" altLang="zh-CN" sz="2200"/>
              <a:t>A closed closed-loop gas path that can be charged and deflated is constructed</a:t>
            </a:r>
          </a:p>
          <a:p>
            <a:r>
              <a:rPr lang="en-US" altLang="zh-CN" sz="2200"/>
              <a:t>A platform for holding syringes was built</a:t>
            </a:r>
          </a:p>
          <a:p>
            <a:r>
              <a:rPr lang="en-US" altLang="zh-CN" sz="2200"/>
              <a:t>Customized a heater with a digital display and preparation of high melting point alloys</a:t>
            </a:r>
          </a:p>
          <a:p>
            <a:r>
              <a:rPr lang="en-US" altLang="zh-CN" sz="2200"/>
              <a:t>Attempts to line the glove box met with difficulties</a:t>
            </a:r>
            <a:endParaRPr lang="zh-CN" altLang="en-US" sz="2200"/>
          </a:p>
        </p:txBody>
      </p:sp>
      <p:pic>
        <p:nvPicPr>
          <p:cNvPr id="7" name="图片 6" descr="图片包含 室内, 桌子, 食物, 躺&#10;&#10;描述已自动生成">
            <a:extLst>
              <a:ext uri="{FF2B5EF4-FFF2-40B4-BE49-F238E27FC236}">
                <a16:creationId xmlns:a16="http://schemas.microsoft.com/office/drawing/2014/main" id="{3BEA45AC-8AD0-E810-A898-FD47F4C34B0B}"/>
              </a:ext>
            </a:extLst>
          </p:cNvPr>
          <p:cNvPicPr>
            <a:picLocks noChangeAspect="1"/>
          </p:cNvPicPr>
          <p:nvPr/>
        </p:nvPicPr>
        <p:blipFill rotWithShape="1">
          <a:blip r:embed="rId2">
            <a:extLst>
              <a:ext uri="{28A0092B-C50C-407E-A947-70E740481C1C}">
                <a14:useLocalDpi xmlns:a14="http://schemas.microsoft.com/office/drawing/2010/main" val="0"/>
              </a:ext>
            </a:extLst>
          </a:blip>
          <a:srcRect l="4774" t="21803" r="1863" b="2850"/>
          <a:stretch/>
        </p:blipFill>
        <p:spPr>
          <a:xfrm>
            <a:off x="6527653" y="362384"/>
            <a:ext cx="2341093" cy="2884488"/>
          </a:xfrm>
          <a:prstGeom prst="rect">
            <a:avLst/>
          </a:prstGeom>
        </p:spPr>
      </p:pic>
      <p:pic>
        <p:nvPicPr>
          <p:cNvPr id="5" name="图片 4" descr="图片包含 室内, 桌子, 关, 塑料&#10;&#10;描述已自动生成">
            <a:extLst>
              <a:ext uri="{FF2B5EF4-FFF2-40B4-BE49-F238E27FC236}">
                <a16:creationId xmlns:a16="http://schemas.microsoft.com/office/drawing/2014/main" id="{113B1633-CA8A-DC6B-E0BD-1495F5E7B549}"/>
              </a:ext>
            </a:extLst>
          </p:cNvPr>
          <p:cNvPicPr>
            <a:picLocks noChangeAspect="1"/>
          </p:cNvPicPr>
          <p:nvPr/>
        </p:nvPicPr>
        <p:blipFill rotWithShape="1">
          <a:blip r:embed="rId3">
            <a:extLst>
              <a:ext uri="{28A0092B-C50C-407E-A947-70E740481C1C}">
                <a14:useLocalDpi xmlns:a14="http://schemas.microsoft.com/office/drawing/2010/main" val="0"/>
              </a:ext>
            </a:extLst>
          </a:blip>
          <a:srcRect t="13742" b="15622"/>
          <a:stretch/>
        </p:blipFill>
        <p:spPr>
          <a:xfrm>
            <a:off x="9224328" y="578573"/>
            <a:ext cx="2603605" cy="2452109"/>
          </a:xfrm>
          <a:prstGeom prst="rect">
            <a:avLst/>
          </a:prstGeom>
        </p:spPr>
      </p:pic>
      <p:pic>
        <p:nvPicPr>
          <p:cNvPr id="6" name="图片 5" descr="手里拿着盒子&#10;&#10;描述已自动生成">
            <a:extLst>
              <a:ext uri="{FF2B5EF4-FFF2-40B4-BE49-F238E27FC236}">
                <a16:creationId xmlns:a16="http://schemas.microsoft.com/office/drawing/2014/main" id="{17476C31-4330-C381-FF03-C2ECCF513F16}"/>
              </a:ext>
            </a:extLst>
          </p:cNvPr>
          <p:cNvPicPr>
            <a:picLocks noChangeAspect="1"/>
          </p:cNvPicPr>
          <p:nvPr/>
        </p:nvPicPr>
        <p:blipFill rotWithShape="1">
          <a:blip r:embed="rId4">
            <a:extLst>
              <a:ext uri="{28A0092B-C50C-407E-A947-70E740481C1C}">
                <a14:useLocalDpi xmlns:a14="http://schemas.microsoft.com/office/drawing/2010/main" val="0"/>
              </a:ext>
            </a:extLst>
          </a:blip>
          <a:srcRect l="28033" t="35169" r="38393" b="39794"/>
          <a:stretch/>
        </p:blipFill>
        <p:spPr>
          <a:xfrm>
            <a:off x="7728927" y="3426258"/>
            <a:ext cx="2766475" cy="2750705"/>
          </a:xfrm>
          <a:prstGeom prst="rect">
            <a:avLst/>
          </a:prstGeom>
        </p:spPr>
      </p:pic>
    </p:spTree>
    <p:extLst>
      <p:ext uri="{BB962C8B-B14F-4D97-AF65-F5344CB8AC3E}">
        <p14:creationId xmlns:p14="http://schemas.microsoft.com/office/powerpoint/2010/main" val="370561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117ABB4-E521-F4B7-EAD0-6A33D5E4E5C8}"/>
              </a:ext>
            </a:extLst>
          </p:cNvPr>
          <p:cNvSpPr>
            <a:spLocks noGrp="1"/>
          </p:cNvSpPr>
          <p:nvPr>
            <p:ph type="title"/>
          </p:nvPr>
        </p:nvSpPr>
        <p:spPr>
          <a:xfrm>
            <a:off x="612648" y="365125"/>
            <a:ext cx="6986015" cy="1776484"/>
          </a:xfrm>
        </p:spPr>
        <p:txBody>
          <a:bodyPr vert="horz" lIns="91440" tIns="45720" rIns="91440" bIns="45720" rtlCol="0" anchor="b">
            <a:normAutofit/>
          </a:bodyPr>
          <a:lstStyle/>
          <a:p>
            <a:r>
              <a:rPr lang="en-US" altLang="zh-CN" sz="5400" dirty="0"/>
              <a:t>Some ideas about the project</a:t>
            </a:r>
          </a:p>
        </p:txBody>
      </p:sp>
      <p:pic>
        <p:nvPicPr>
          <p:cNvPr id="12" name="图片 11">
            <a:extLst>
              <a:ext uri="{FF2B5EF4-FFF2-40B4-BE49-F238E27FC236}">
                <a16:creationId xmlns:a16="http://schemas.microsoft.com/office/drawing/2014/main" id="{BFCD06AE-97A0-A37C-572B-B416DEB839E8}"/>
              </a:ext>
            </a:extLst>
          </p:cNvPr>
          <p:cNvPicPr>
            <a:picLocks noChangeAspect="1"/>
          </p:cNvPicPr>
          <p:nvPr/>
        </p:nvPicPr>
        <p:blipFill>
          <a:blip r:embed="rId2"/>
          <a:stretch>
            <a:fillRect/>
          </a:stretch>
        </p:blipFill>
        <p:spPr>
          <a:xfrm>
            <a:off x="8379409" y="827407"/>
            <a:ext cx="3532036" cy="759387"/>
          </a:xfrm>
          <a:prstGeom prst="rect">
            <a:avLst/>
          </a:prstGeom>
        </p:spPr>
      </p:pic>
      <p:sp>
        <p:nvSpPr>
          <p:cNvPr id="19"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0B3A7CF1-BCB2-1067-572C-800FC931F45D}"/>
              </a:ext>
            </a:extLst>
          </p:cNvPr>
          <p:cNvSpPr txBox="1"/>
          <p:nvPr/>
        </p:nvSpPr>
        <p:spPr>
          <a:xfrm>
            <a:off x="612648" y="2504819"/>
            <a:ext cx="6986016" cy="36721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200" dirty="0"/>
              <a:t>Key:</a:t>
            </a:r>
          </a:p>
          <a:p>
            <a:pPr marL="285750" indent="-228600">
              <a:lnSpc>
                <a:spcPct val="90000"/>
              </a:lnSpc>
              <a:spcAft>
                <a:spcPts val="600"/>
              </a:spcAft>
              <a:buFont typeface="Arial" panose="020B0604020202020204" pitchFamily="34" charset="0"/>
              <a:buChar char="•"/>
            </a:pPr>
            <a:r>
              <a:rPr lang="en-US" altLang="zh-CN" sz="1200" dirty="0"/>
              <a:t>Field’s metal—a eutectic alloy of 51.0 </a:t>
            </a:r>
            <a:r>
              <a:rPr lang="en-US" altLang="zh-CN" sz="1200" dirty="0" err="1"/>
              <a:t>wt</a:t>
            </a:r>
            <a:r>
              <a:rPr lang="en-US" altLang="zh-CN" sz="1200" dirty="0"/>
              <a:t>% indium, 32.5 </a:t>
            </a:r>
            <a:r>
              <a:rPr lang="en-US" altLang="zh-CN" sz="1200" dirty="0" err="1"/>
              <a:t>wt</a:t>
            </a:r>
            <a:r>
              <a:rPr lang="en-US" altLang="zh-CN" sz="1200" dirty="0"/>
              <a:t>% bismuth and 16.5 </a:t>
            </a:r>
            <a:r>
              <a:rPr lang="en-US" altLang="zh-CN" sz="1200" dirty="0" err="1"/>
              <a:t>wt</a:t>
            </a:r>
            <a:r>
              <a:rPr lang="en-US" altLang="zh-CN" sz="1200" dirty="0"/>
              <a:t>% tin—is an ideal material for 3D printing and a polydimethylsiloxane (PDMS) film was chosen as the substrate and the distance between the nozzle tip and substrate was fixed at 100 </a:t>
            </a:r>
            <a:r>
              <a:rPr lang="en-US" altLang="zh-CN" sz="1200" dirty="0" err="1"/>
              <a:t>μm</a:t>
            </a:r>
            <a:r>
              <a:rPr lang="en-US" altLang="zh-CN" sz="1200" dirty="0"/>
              <a:t> during every printing</a:t>
            </a:r>
          </a:p>
          <a:p>
            <a:pPr marL="285750" indent="-228600">
              <a:lnSpc>
                <a:spcPct val="90000"/>
              </a:lnSpc>
              <a:spcAft>
                <a:spcPts val="600"/>
              </a:spcAft>
              <a:buFont typeface="Arial" panose="020B0604020202020204" pitchFamily="34" charset="0"/>
              <a:buChar char="•"/>
            </a:pPr>
            <a:r>
              <a:rPr lang="en-US" altLang="zh-CN" sz="1200" dirty="0"/>
              <a:t>Due to its high surface tension and low viscosity, pressure-driven DIW could not produce uniform metal wires on a substrate. Instead, a series of small beads were always observed to arise on printed metal wires before solidifying (Fig. 1b). The pressure applied to the ‘ink’ barrel is the main cause of undesired beading.</a:t>
            </a:r>
          </a:p>
          <a:p>
            <a:pPr marL="285750" indent="-228600">
              <a:lnSpc>
                <a:spcPct val="90000"/>
              </a:lnSpc>
              <a:spcAft>
                <a:spcPts val="600"/>
              </a:spcAft>
              <a:buFont typeface="Arial" panose="020B0604020202020204" pitchFamily="34" charset="0"/>
              <a:buChar char="•"/>
            </a:pPr>
            <a:r>
              <a:rPr lang="en-US" altLang="zh-CN" sz="1200" dirty="0"/>
              <a:t>To initiate, the entire steel nozzle tube must be fully filled and wetted with molten metal before the first printing</a:t>
            </a:r>
          </a:p>
          <a:p>
            <a:pPr marL="285750" indent="-228600">
              <a:lnSpc>
                <a:spcPct val="90000"/>
              </a:lnSpc>
              <a:spcAft>
                <a:spcPts val="600"/>
              </a:spcAft>
              <a:buFont typeface="Arial" panose="020B0604020202020204" pitchFamily="34" charset="0"/>
              <a:buChar char="•"/>
            </a:pPr>
            <a:r>
              <a:rPr lang="en-US" altLang="zh-CN" sz="1200" dirty="0"/>
              <a:t>After initiation, there should be a small amount of residue metal remaining on the nozzle tip. They are usually found as a cone ,instead of a typical meniscus in conventional DIW.</a:t>
            </a:r>
          </a:p>
          <a:p>
            <a:pPr marL="285750" indent="-228600">
              <a:lnSpc>
                <a:spcPct val="90000"/>
              </a:lnSpc>
              <a:spcAft>
                <a:spcPts val="600"/>
              </a:spcAft>
              <a:buFont typeface="Arial" panose="020B0604020202020204" pitchFamily="34" charset="0"/>
              <a:buChar char="•"/>
            </a:pPr>
            <a:r>
              <a:rPr lang="en-US" altLang="zh-CN" sz="1200" dirty="0"/>
              <a:t>the metal may solidify and clog the nozzle if the printing speed is low. The nozzle ID could not exceed 260 </a:t>
            </a:r>
            <a:r>
              <a:rPr lang="en-US" altLang="zh-CN" sz="1200" dirty="0" err="1"/>
              <a:t>μm</a:t>
            </a:r>
            <a:r>
              <a:rPr lang="en-US" altLang="zh-CN" sz="1200" dirty="0"/>
              <a:t>; otherwise, the molten metal would flow out uncontrollably, as the resistance when the ink flows through a large nozzle tube is not enough to overcome gravity. If the nozzle ID is smaller than 210 </a:t>
            </a:r>
            <a:r>
              <a:rPr lang="en-US" altLang="zh-CN" sz="1200" dirty="0" err="1"/>
              <a:t>μm</a:t>
            </a:r>
            <a:r>
              <a:rPr lang="en-US" altLang="zh-CN" sz="1200" dirty="0"/>
              <a:t>, it is difficult to print continuous metal wires, since the resistance in a narrow nozzle is too large to be overcome by tension and gravity.</a:t>
            </a:r>
          </a:p>
          <a:p>
            <a:pPr indent="-228600">
              <a:lnSpc>
                <a:spcPct val="90000"/>
              </a:lnSpc>
              <a:spcAft>
                <a:spcPts val="600"/>
              </a:spcAft>
              <a:buFont typeface="Arial" panose="020B0604020202020204" pitchFamily="34" charset="0"/>
              <a:buChar char="•"/>
            </a:pPr>
            <a:endParaRPr lang="en-US" altLang="zh-CN" sz="1200" dirty="0"/>
          </a:p>
        </p:txBody>
      </p:sp>
      <p:pic>
        <p:nvPicPr>
          <p:cNvPr id="9" name="图片 8">
            <a:extLst>
              <a:ext uri="{FF2B5EF4-FFF2-40B4-BE49-F238E27FC236}">
                <a16:creationId xmlns:a16="http://schemas.microsoft.com/office/drawing/2014/main" id="{2303A91A-9CE4-3F1E-9878-640F5F9B5318}"/>
              </a:ext>
            </a:extLst>
          </p:cNvPr>
          <p:cNvPicPr>
            <a:picLocks noChangeAspect="1"/>
          </p:cNvPicPr>
          <p:nvPr/>
        </p:nvPicPr>
        <p:blipFill>
          <a:blip r:embed="rId3"/>
          <a:stretch>
            <a:fillRect/>
          </a:stretch>
        </p:blipFill>
        <p:spPr>
          <a:xfrm>
            <a:off x="9129922" y="2310086"/>
            <a:ext cx="2032736" cy="1890220"/>
          </a:xfrm>
          <a:prstGeom prst="rect">
            <a:avLst/>
          </a:prstGeom>
        </p:spPr>
      </p:pic>
      <p:pic>
        <p:nvPicPr>
          <p:cNvPr id="7" name="图片 6">
            <a:extLst>
              <a:ext uri="{FF2B5EF4-FFF2-40B4-BE49-F238E27FC236}">
                <a16:creationId xmlns:a16="http://schemas.microsoft.com/office/drawing/2014/main" id="{7151C95C-C82A-17BD-B571-C5C58BC5A6C4}"/>
              </a:ext>
            </a:extLst>
          </p:cNvPr>
          <p:cNvPicPr>
            <a:picLocks noChangeAspect="1"/>
          </p:cNvPicPr>
          <p:nvPr/>
        </p:nvPicPr>
        <p:blipFill>
          <a:blip r:embed="rId4"/>
          <a:stretch>
            <a:fillRect/>
          </a:stretch>
        </p:blipFill>
        <p:spPr>
          <a:xfrm>
            <a:off x="8381136" y="4641358"/>
            <a:ext cx="3530309" cy="1323865"/>
          </a:xfrm>
          <a:prstGeom prst="rect">
            <a:avLst/>
          </a:prstGeom>
        </p:spPr>
      </p:pic>
    </p:spTree>
    <p:extLst>
      <p:ext uri="{BB962C8B-B14F-4D97-AF65-F5344CB8AC3E}">
        <p14:creationId xmlns:p14="http://schemas.microsoft.com/office/powerpoint/2010/main" val="811587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06CF271A-255B-FF79-0A88-2C4355B37AEC}"/>
              </a:ext>
            </a:extLst>
          </p:cNvPr>
          <p:cNvSpPr txBox="1"/>
          <p:nvPr/>
        </p:nvSpPr>
        <p:spPr>
          <a:xfrm>
            <a:off x="640080" y="329184"/>
            <a:ext cx="6894576"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a:latin typeface="+mj-lt"/>
                <a:ea typeface="+mj-ea"/>
                <a:cs typeface="+mj-cs"/>
              </a:rPr>
              <a:t>Some ideas about the project</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BEBC7FC3-70DC-BEEA-0ADF-CA7EE85C6029}"/>
              </a:ext>
            </a:extLst>
          </p:cNvPr>
          <p:cNvSpPr txBox="1"/>
          <p:nvPr/>
        </p:nvSpPr>
        <p:spPr>
          <a:xfrm>
            <a:off x="640080" y="2706624"/>
            <a:ext cx="6894576"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1900"/>
              <a:t>Key:</a:t>
            </a:r>
          </a:p>
          <a:p>
            <a:pPr marL="285750" indent="-228600">
              <a:lnSpc>
                <a:spcPct val="90000"/>
              </a:lnSpc>
              <a:spcAft>
                <a:spcPts val="600"/>
              </a:spcAft>
              <a:buFont typeface="Arial" panose="020B0604020202020204" pitchFamily="34" charset="0"/>
              <a:buChar char="•"/>
            </a:pPr>
            <a:r>
              <a:rPr lang="en-US" altLang="zh-CN" sz="1900"/>
              <a:t>the metal may solidify and clog the nozzle if the printing speed is low. The nozzle ID could not exceed 260 μm; otherwise, the molten metal would flow out uncontrollably, as the resistance when the ink flows through a large nozzle tube is not enough to overcome gravity. If the nozzle ID is smaller than 210 μm, it is difficult to print continuous metal wires, since the resistance in a narrow nozzle is too large to be overcome by tension and gravity.</a:t>
            </a:r>
          </a:p>
          <a:p>
            <a:pPr marL="285750" indent="-228600">
              <a:lnSpc>
                <a:spcPct val="90000"/>
              </a:lnSpc>
              <a:spcAft>
                <a:spcPts val="600"/>
              </a:spcAft>
              <a:buFont typeface="Arial" panose="020B0604020202020204" pitchFamily="34" charset="0"/>
              <a:buChar char="•"/>
            </a:pPr>
            <a:r>
              <a:rPr lang="en-US" altLang="zh-CN" sz="1900" b="0" i="0">
                <a:effectLst/>
                <a:highlight>
                  <a:srgbClr val="FFFFFF"/>
                </a:highlight>
              </a:rPr>
              <a:t>Molten Field’s metal has a large surface tension of around 410 mN m−1 at 108 °C and a low viscosity of about 27 mPa s at 80 °C </a:t>
            </a:r>
            <a:endParaRPr lang="en-US" altLang="zh-CN" sz="1900"/>
          </a:p>
          <a:p>
            <a:pPr indent="-228600">
              <a:lnSpc>
                <a:spcPct val="90000"/>
              </a:lnSpc>
              <a:spcAft>
                <a:spcPts val="600"/>
              </a:spcAft>
              <a:buFont typeface="Arial" panose="020B0604020202020204" pitchFamily="34" charset="0"/>
              <a:buChar char="•"/>
            </a:pPr>
            <a:endParaRPr lang="en-US" altLang="zh-CN" sz="1900"/>
          </a:p>
        </p:txBody>
      </p:sp>
      <p:pic>
        <p:nvPicPr>
          <p:cNvPr id="5" name="图片 4" descr="图形用户界面, 表格&#10;&#10;描述已自动生成">
            <a:extLst>
              <a:ext uri="{FF2B5EF4-FFF2-40B4-BE49-F238E27FC236}">
                <a16:creationId xmlns:a16="http://schemas.microsoft.com/office/drawing/2014/main" id="{B18EC5F4-7668-FA52-594E-7782429FF6AF}"/>
              </a:ext>
            </a:extLst>
          </p:cNvPr>
          <p:cNvPicPr>
            <a:picLocks noChangeAspect="1"/>
          </p:cNvPicPr>
          <p:nvPr/>
        </p:nvPicPr>
        <p:blipFill rotWithShape="1">
          <a:blip r:embed="rId3">
            <a:extLst>
              <a:ext uri="{28A0092B-C50C-407E-A947-70E740481C1C}">
                <a14:useLocalDpi xmlns:a14="http://schemas.microsoft.com/office/drawing/2010/main" val="0"/>
              </a:ext>
            </a:extLst>
          </a:blip>
          <a:srcRect t="19022" r="22544" b="58016"/>
          <a:stretch/>
        </p:blipFill>
        <p:spPr>
          <a:xfrm>
            <a:off x="8174736" y="1520223"/>
            <a:ext cx="3102643" cy="2032675"/>
          </a:xfrm>
          <a:prstGeom prst="rect">
            <a:avLst/>
          </a:prstGeom>
        </p:spPr>
      </p:pic>
      <p:pic>
        <p:nvPicPr>
          <p:cNvPr id="9" name="图片 8" descr="图示&#10;&#10;描述已自动生成">
            <a:extLst>
              <a:ext uri="{FF2B5EF4-FFF2-40B4-BE49-F238E27FC236}">
                <a16:creationId xmlns:a16="http://schemas.microsoft.com/office/drawing/2014/main" id="{9243A01D-8D07-BCF0-0D44-D61F10B77EE7}"/>
              </a:ext>
            </a:extLst>
          </p:cNvPr>
          <p:cNvPicPr>
            <a:picLocks noChangeAspect="1"/>
          </p:cNvPicPr>
          <p:nvPr/>
        </p:nvPicPr>
        <p:blipFill rotWithShape="1">
          <a:blip r:embed="rId4">
            <a:extLst>
              <a:ext uri="{28A0092B-C50C-407E-A947-70E740481C1C}">
                <a14:useLocalDpi xmlns:a14="http://schemas.microsoft.com/office/drawing/2010/main" val="0"/>
              </a:ext>
            </a:extLst>
          </a:blip>
          <a:srcRect l="13629" t="22543" r="55673" b="65911"/>
          <a:stretch/>
        </p:blipFill>
        <p:spPr>
          <a:xfrm>
            <a:off x="8174736" y="3552898"/>
            <a:ext cx="3024687" cy="2514103"/>
          </a:xfrm>
          <a:prstGeom prst="rect">
            <a:avLst/>
          </a:prstGeom>
        </p:spPr>
      </p:pic>
    </p:spTree>
    <p:extLst>
      <p:ext uri="{BB962C8B-B14F-4D97-AF65-F5344CB8AC3E}">
        <p14:creationId xmlns:p14="http://schemas.microsoft.com/office/powerpoint/2010/main" val="42020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7E0CDA48-A66B-30A8-4A67-07F85A2CB157}"/>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200"/>
              <a:t>Difference:</a:t>
            </a:r>
          </a:p>
          <a:p>
            <a:pPr marL="285750" indent="-228600">
              <a:lnSpc>
                <a:spcPct val="90000"/>
              </a:lnSpc>
              <a:spcAft>
                <a:spcPts val="600"/>
              </a:spcAft>
              <a:buFont typeface="Arial" panose="020B0604020202020204" pitchFamily="34" charset="0"/>
              <a:buChar char="•"/>
            </a:pPr>
            <a:r>
              <a:rPr lang="en-US" altLang="zh-CN" sz="2200"/>
              <a:t>The metal of choice is different</a:t>
            </a:r>
          </a:p>
          <a:p>
            <a:pPr marL="285750" indent="-228600">
              <a:lnSpc>
                <a:spcPct val="90000"/>
              </a:lnSpc>
              <a:spcAft>
                <a:spcPts val="600"/>
              </a:spcAft>
              <a:buFont typeface="Arial" panose="020B0604020202020204" pitchFamily="34" charset="0"/>
              <a:buChar char="•"/>
            </a:pPr>
            <a:r>
              <a:rPr lang="en-US" altLang="zh-CN" sz="2200"/>
              <a:t>The environment is different</a:t>
            </a:r>
          </a:p>
          <a:p>
            <a:pPr marL="285750" indent="-228600">
              <a:lnSpc>
                <a:spcPct val="90000"/>
              </a:lnSpc>
              <a:spcAft>
                <a:spcPts val="600"/>
              </a:spcAft>
              <a:buFont typeface="Arial" panose="020B0604020202020204" pitchFamily="34" charset="0"/>
              <a:buChar char="•"/>
            </a:pPr>
            <a:r>
              <a:rPr lang="en-US" altLang="zh-CN" sz="2200"/>
              <a:t>The temperature control of heating is not precise enough</a:t>
            </a:r>
          </a:p>
          <a:p>
            <a:pPr marL="285750" indent="-228600">
              <a:lnSpc>
                <a:spcPct val="90000"/>
              </a:lnSpc>
              <a:spcAft>
                <a:spcPts val="600"/>
              </a:spcAft>
              <a:buFont typeface="Arial" panose="020B0604020202020204" pitchFamily="34" charset="0"/>
              <a:buChar char="•"/>
            </a:pPr>
            <a:r>
              <a:rPr lang="en-US" altLang="zh-CN" sz="2200"/>
              <a:t>Selection of print parameters: the main consideration is the printing speed and the inner diameter of the needle</a:t>
            </a:r>
          </a:p>
          <a:p>
            <a:pPr marL="285750" indent="-228600">
              <a:lnSpc>
                <a:spcPct val="90000"/>
              </a:lnSpc>
              <a:spcAft>
                <a:spcPts val="600"/>
              </a:spcAft>
              <a:buFont typeface="Arial" panose="020B0604020202020204" pitchFamily="34" charset="0"/>
              <a:buChar char="•"/>
            </a:pPr>
            <a:r>
              <a:rPr lang="en-US" altLang="zh-CN" sz="2200"/>
              <a:t>There was no infiltration, the drip cone on the tip of the needle</a:t>
            </a:r>
          </a:p>
          <a:p>
            <a:pPr marL="285750" indent="-228600">
              <a:lnSpc>
                <a:spcPct val="90000"/>
              </a:lnSpc>
              <a:spcAft>
                <a:spcPts val="600"/>
              </a:spcAft>
              <a:buFont typeface="Arial" panose="020B0604020202020204" pitchFamily="34" charset="0"/>
              <a:buChar char="•"/>
            </a:pPr>
            <a:r>
              <a:rPr lang="en-US" altLang="zh-CN" sz="2200"/>
              <a:t>The needle is easily blocked</a:t>
            </a:r>
          </a:p>
          <a:p>
            <a:pPr indent="-228600">
              <a:lnSpc>
                <a:spcPct val="90000"/>
              </a:lnSpc>
              <a:spcAft>
                <a:spcPts val="600"/>
              </a:spcAft>
              <a:buFont typeface="Arial" panose="020B0604020202020204" pitchFamily="34" charset="0"/>
              <a:buChar char="•"/>
            </a:pPr>
            <a:endParaRPr lang="en-US" altLang="zh-CN" sz="2200"/>
          </a:p>
        </p:txBody>
      </p:sp>
    </p:spTree>
    <p:extLst>
      <p:ext uri="{BB962C8B-B14F-4D97-AF65-F5344CB8AC3E}">
        <p14:creationId xmlns:p14="http://schemas.microsoft.com/office/powerpoint/2010/main" val="19560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2139B20-5B20-D37D-E3CF-3EDDFB668015}"/>
              </a:ext>
            </a:extLst>
          </p:cNvPr>
          <p:cNvSpPr>
            <a:spLocks noGrp="1"/>
          </p:cNvSpPr>
          <p:nvPr>
            <p:ph type="title"/>
          </p:nvPr>
        </p:nvSpPr>
        <p:spPr>
          <a:xfrm>
            <a:off x="612648" y="365125"/>
            <a:ext cx="6986015" cy="1776484"/>
          </a:xfrm>
        </p:spPr>
        <p:txBody>
          <a:bodyPr vert="horz" lIns="91440" tIns="45720" rIns="91440" bIns="45720" rtlCol="0" anchor="b">
            <a:normAutofit/>
          </a:bodyPr>
          <a:lstStyle/>
          <a:p>
            <a:r>
              <a:rPr lang="en-US" altLang="zh-CN" sz="5400" dirty="0"/>
              <a:t>Some ideas</a:t>
            </a:r>
          </a:p>
        </p:txBody>
      </p:sp>
      <p:pic>
        <p:nvPicPr>
          <p:cNvPr id="7" name="图片 6">
            <a:extLst>
              <a:ext uri="{FF2B5EF4-FFF2-40B4-BE49-F238E27FC236}">
                <a16:creationId xmlns:a16="http://schemas.microsoft.com/office/drawing/2014/main" id="{A2FAB178-FC86-E211-E413-31F8AAD5C7E5}"/>
              </a:ext>
            </a:extLst>
          </p:cNvPr>
          <p:cNvPicPr>
            <a:picLocks noChangeAspect="1"/>
          </p:cNvPicPr>
          <p:nvPr/>
        </p:nvPicPr>
        <p:blipFill>
          <a:blip r:embed="rId2"/>
          <a:stretch>
            <a:fillRect/>
          </a:stretch>
        </p:blipFill>
        <p:spPr>
          <a:xfrm>
            <a:off x="9676432" y="4026835"/>
            <a:ext cx="2417062" cy="1632975"/>
          </a:xfrm>
          <a:prstGeom prst="rect">
            <a:avLst/>
          </a:prstGeom>
        </p:spPr>
      </p:pic>
      <p:sp>
        <p:nvSpPr>
          <p:cNvPr id="22"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77087477-5665-7163-0B8E-52A4BA55FA47}"/>
              </a:ext>
            </a:extLst>
          </p:cNvPr>
          <p:cNvSpPr txBox="1"/>
          <p:nvPr/>
        </p:nvSpPr>
        <p:spPr>
          <a:xfrm>
            <a:off x="612648" y="2504819"/>
            <a:ext cx="6986016" cy="367214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ltLang="zh-CN" sz="1400" dirty="0"/>
              <a:t>Watson et al. applied an AC voltage between the </a:t>
            </a:r>
            <a:r>
              <a:rPr lang="en-US" altLang="zh-CN" sz="1400" dirty="0" err="1"/>
              <a:t>EGaIn</a:t>
            </a:r>
            <a:r>
              <a:rPr lang="en-US" altLang="zh-CN" sz="1400" dirty="0"/>
              <a:t> electrode and the under lying substrate electrode, separated by a dielectric </a:t>
            </a:r>
            <a:r>
              <a:rPr lang="en-US" altLang="zh-CN" sz="1400" dirty="0" err="1"/>
              <a:t>layer.The</a:t>
            </a:r>
            <a:r>
              <a:rPr lang="en-US" altLang="zh-CN" sz="1400" dirty="0"/>
              <a:t> resulting electric field enhances the wettability of the liquid metal, effectively reducing the surface tension between the substrate and the liquid metal, and realizing the electrowetting assisted selective printing of liquid metal (Figure 7b).</a:t>
            </a:r>
          </a:p>
          <a:p>
            <a:pPr marL="285750" indent="-228600">
              <a:lnSpc>
                <a:spcPct val="90000"/>
              </a:lnSpc>
              <a:spcAft>
                <a:spcPts val="600"/>
              </a:spcAft>
              <a:buFont typeface="Arial" panose="020B0604020202020204" pitchFamily="34" charset="0"/>
              <a:buChar char="•"/>
            </a:pPr>
            <a:r>
              <a:rPr lang="en-US" altLang="zh-CN" sz="1400" dirty="0"/>
              <a:t>The adhesion properties of </a:t>
            </a:r>
            <a:r>
              <a:rPr lang="en-US" altLang="zh-CN" sz="1400" dirty="0" err="1"/>
              <a:t>EGaIn</a:t>
            </a:r>
            <a:r>
              <a:rPr lang="en-US" altLang="zh-CN" sz="1400" dirty="0"/>
              <a:t> can also be changed by adding an adhesive layer. The wettability between the </a:t>
            </a:r>
            <a:r>
              <a:rPr lang="en-US" altLang="zh-CN" sz="1400" dirty="0" err="1"/>
              <a:t>EGaIn</a:t>
            </a:r>
            <a:r>
              <a:rPr lang="en-US" altLang="zh-CN" sz="1400" dirty="0"/>
              <a:t> and paper is poor, while the adhesion to polymethacrylates (PMA) is good, and PMA does not easily adhere to the paper. Guo et al. took advantage of this feature to print the required PMA patterns on paper, and then transfer printed </a:t>
            </a:r>
            <a:r>
              <a:rPr lang="en-US" altLang="zh-CN" sz="1400" dirty="0" err="1"/>
              <a:t>EGaIn</a:t>
            </a:r>
            <a:r>
              <a:rPr lang="en-US" altLang="zh-CN" sz="1400" dirty="0"/>
              <a:t> to pre pare paper electronics based on liquid metal transfer printing technology, as shown in Figure 7c.</a:t>
            </a:r>
          </a:p>
          <a:p>
            <a:pPr marL="285750" indent="-228600">
              <a:lnSpc>
                <a:spcPct val="90000"/>
              </a:lnSpc>
              <a:spcAft>
                <a:spcPts val="600"/>
              </a:spcAft>
              <a:buFont typeface="Arial" panose="020B0604020202020204" pitchFamily="34" charset="0"/>
              <a:buChar char="•"/>
            </a:pPr>
            <a:r>
              <a:rPr lang="en-US" altLang="zh-CN" sz="1400" b="0" i="0" dirty="0">
                <a:effectLst/>
                <a:highlight>
                  <a:srgbClr val="FFFFFF"/>
                </a:highlight>
              </a:rPr>
              <a:t>Several substrates passed the peck test after cleaning by UV ozone treatment (exposure to an oxygen plasma also works). In addition to removing contaminants known to interfere with adhesion, these treatments can render surfaces hydrophilic. Hydrophilic surfaces should favor adhesion to the native oxide skin on the surface of </a:t>
            </a:r>
            <a:r>
              <a:rPr lang="en-US" altLang="zh-CN" sz="1400" b="0" i="0" dirty="0" err="1">
                <a:effectLst/>
                <a:highlight>
                  <a:srgbClr val="FFFFFF"/>
                </a:highlight>
              </a:rPr>
              <a:t>EGaIn</a:t>
            </a:r>
            <a:r>
              <a:rPr lang="en-US" altLang="zh-CN" sz="1400" b="0" i="0" dirty="0">
                <a:effectLst/>
                <a:highlight>
                  <a:srgbClr val="FFFFFF"/>
                </a:highlight>
              </a:rPr>
              <a:t>. </a:t>
            </a:r>
            <a:endParaRPr lang="en-US" altLang="zh-CN" sz="1400" dirty="0"/>
          </a:p>
        </p:txBody>
      </p:sp>
      <p:pic>
        <p:nvPicPr>
          <p:cNvPr id="15" name="图片 14">
            <a:extLst>
              <a:ext uri="{FF2B5EF4-FFF2-40B4-BE49-F238E27FC236}">
                <a16:creationId xmlns:a16="http://schemas.microsoft.com/office/drawing/2014/main" id="{5CFF4AAC-5211-25C4-3105-3B20808BA532}"/>
              </a:ext>
            </a:extLst>
          </p:cNvPr>
          <p:cNvPicPr>
            <a:picLocks noChangeAspect="1"/>
          </p:cNvPicPr>
          <p:nvPr/>
        </p:nvPicPr>
        <p:blipFill>
          <a:blip r:embed="rId3"/>
          <a:stretch>
            <a:fillRect/>
          </a:stretch>
        </p:blipFill>
        <p:spPr>
          <a:xfrm>
            <a:off x="7528320" y="2089975"/>
            <a:ext cx="2052654" cy="3569835"/>
          </a:xfrm>
          <a:prstGeom prst="rect">
            <a:avLst/>
          </a:prstGeom>
        </p:spPr>
      </p:pic>
      <p:pic>
        <p:nvPicPr>
          <p:cNvPr id="13" name="图片 12">
            <a:extLst>
              <a:ext uri="{FF2B5EF4-FFF2-40B4-BE49-F238E27FC236}">
                <a16:creationId xmlns:a16="http://schemas.microsoft.com/office/drawing/2014/main" id="{F02E6C0A-3C71-B78D-D063-D10347DB64B4}"/>
              </a:ext>
            </a:extLst>
          </p:cNvPr>
          <p:cNvPicPr>
            <a:picLocks noChangeAspect="1"/>
          </p:cNvPicPr>
          <p:nvPr/>
        </p:nvPicPr>
        <p:blipFill>
          <a:blip r:embed="rId4"/>
          <a:stretch>
            <a:fillRect/>
          </a:stretch>
        </p:blipFill>
        <p:spPr>
          <a:xfrm>
            <a:off x="9600410" y="2219431"/>
            <a:ext cx="2417062" cy="1704953"/>
          </a:xfrm>
          <a:prstGeom prst="rect">
            <a:avLst/>
          </a:prstGeom>
        </p:spPr>
      </p:pic>
    </p:spTree>
    <p:extLst>
      <p:ext uri="{BB962C8B-B14F-4D97-AF65-F5344CB8AC3E}">
        <p14:creationId xmlns:p14="http://schemas.microsoft.com/office/powerpoint/2010/main" val="39841859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1474</TotalTime>
  <Words>1614</Words>
  <Application>Microsoft Office PowerPoint</Application>
  <PresentationFormat>宽屏</PresentationFormat>
  <Paragraphs>79</Paragraphs>
  <Slides>18</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等线</vt:lpstr>
      <vt:lpstr>等线 Light</vt:lpstr>
      <vt:lpstr>Arial</vt:lpstr>
      <vt:lpstr>Wingdings</vt:lpstr>
      <vt:lpstr>Office 主题​​</vt:lpstr>
      <vt:lpstr>Design and test UHV printer for drawing electrodes</vt:lpstr>
      <vt:lpstr>Summer research project summary</vt:lpstr>
      <vt:lpstr>Dip the needle tip into the alloy </vt:lpstr>
      <vt:lpstr>Use a syringe to mark in the air </vt:lpstr>
      <vt:lpstr>An attempt to line the glove box </vt:lpstr>
      <vt:lpstr>Some ideas about the project</vt:lpstr>
      <vt:lpstr>PowerPoint 演示文稿</vt:lpstr>
      <vt:lpstr>PowerPoint 演示文稿</vt:lpstr>
      <vt:lpstr>Some ideas</vt:lpstr>
      <vt:lpstr>PowerPoint 演示文稿</vt:lpstr>
      <vt:lpstr>PowerPoint 演示文稿</vt:lpstr>
      <vt:lpstr>Brief summary</vt:lpstr>
      <vt:lpstr>Liquid gold robot</vt:lpstr>
      <vt:lpstr>Physical mechanism</vt:lpstr>
      <vt:lpstr>actuate</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office</cp:lastModifiedBy>
  <cp:revision>17</cp:revision>
  <dcterms:created xsi:type="dcterms:W3CDTF">2024-07-11T15:06:46Z</dcterms:created>
  <dcterms:modified xsi:type="dcterms:W3CDTF">2024-08-02T06:33:08Z</dcterms:modified>
</cp:coreProperties>
</file>